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651" r:id="rId3"/>
    <p:sldId id="596" r:id="rId4"/>
    <p:sldId id="598" r:id="rId5"/>
    <p:sldId id="636" r:id="rId6"/>
    <p:sldId id="599" r:id="rId7"/>
    <p:sldId id="653" r:id="rId8"/>
    <p:sldId id="1555" r:id="rId9"/>
    <p:sldId id="305" r:id="rId10"/>
    <p:sldId id="258" r:id="rId11"/>
    <p:sldId id="260" r:id="rId12"/>
    <p:sldId id="261" r:id="rId13"/>
    <p:sldId id="1559" r:id="rId14"/>
    <p:sldId id="1560" r:id="rId15"/>
    <p:sldId id="1561" r:id="rId16"/>
    <p:sldId id="1562" r:id="rId17"/>
    <p:sldId id="1564" r:id="rId18"/>
    <p:sldId id="1567" r:id="rId19"/>
    <p:sldId id="1563" r:id="rId20"/>
    <p:sldId id="1565" r:id="rId21"/>
    <p:sldId id="304" r:id="rId22"/>
    <p:sldId id="264" r:id="rId23"/>
    <p:sldId id="287" r:id="rId24"/>
    <p:sldId id="1552" r:id="rId25"/>
    <p:sldId id="1554" r:id="rId26"/>
    <p:sldId id="1553" r:id="rId27"/>
    <p:sldId id="309" r:id="rId28"/>
    <p:sldId id="1566" r:id="rId29"/>
    <p:sldId id="1556" r:id="rId30"/>
    <p:sldId id="1568" r:id="rId31"/>
    <p:sldId id="1558" r:id="rId32"/>
    <p:sldId id="302" r:id="rId33"/>
    <p:sldId id="295" r:id="rId34"/>
    <p:sldId id="273" r:id="rId35"/>
    <p:sldId id="275" r:id="rId36"/>
    <p:sldId id="277" r:id="rId37"/>
    <p:sldId id="494" r:id="rId38"/>
    <p:sldId id="279" r:id="rId39"/>
    <p:sldId id="278" r:id="rId40"/>
    <p:sldId id="1548" r:id="rId41"/>
  </p:sldIdLst>
  <p:sldSz cx="17340263" cy="9753600"/>
  <p:notesSz cx="13004800" cy="9753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0673D-ADAF-42B7-B144-52BAFA440E3E}" v="154" dt="2025-03-02T02:41:09.64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578" autoAdjust="0"/>
    <p:restoredTop sz="95492" autoAdjust="0"/>
  </p:normalViewPr>
  <p:slideViewPr>
    <p:cSldViewPr>
      <p:cViewPr varScale="1">
        <p:scale>
          <a:sx n="70" d="100"/>
          <a:sy n="70" d="100"/>
        </p:scale>
        <p:origin x="72" y="46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川 許" userId="f70c6722a288a8cf" providerId="LiveId" clId="{7FE0673D-ADAF-42B7-B144-52BAFA440E3E}"/>
    <pc:docChg chg="undo custSel addSld delSld modSld">
      <pc:chgData name="中川 許" userId="f70c6722a288a8cf" providerId="LiveId" clId="{7FE0673D-ADAF-42B7-B144-52BAFA440E3E}" dt="2025-03-02T02:43:15.293" v="270" actId="113"/>
      <pc:docMkLst>
        <pc:docMk/>
      </pc:docMkLst>
      <pc:sldChg chg="modSp mod">
        <pc:chgData name="中川 許" userId="f70c6722a288a8cf" providerId="LiveId" clId="{7FE0673D-ADAF-42B7-B144-52BAFA440E3E}" dt="2025-03-02T02:43:15.293" v="270" actId="113"/>
        <pc:sldMkLst>
          <pc:docMk/>
          <pc:sldMk cId="0" sldId="273"/>
        </pc:sldMkLst>
        <pc:spChg chg="mod">
          <ac:chgData name="中川 許" userId="f70c6722a288a8cf" providerId="LiveId" clId="{7FE0673D-ADAF-42B7-B144-52BAFA440E3E}" dt="2025-03-02T02:43:15.293" v="270" actId="113"/>
          <ac:spMkLst>
            <pc:docMk/>
            <pc:sldMk cId="0" sldId="273"/>
            <ac:spMk id="7" creationId="{409DB7F8-8B36-429F-8AC0-D3E6C6B34AB3}"/>
          </ac:spMkLst>
        </pc:spChg>
      </pc:sldChg>
      <pc:sldChg chg="addSp delSp modSp mod modAnim">
        <pc:chgData name="中川 許" userId="f70c6722a288a8cf" providerId="LiveId" clId="{7FE0673D-ADAF-42B7-B144-52BAFA440E3E}" dt="2025-03-02T02:41:09.649" v="269"/>
        <pc:sldMkLst>
          <pc:docMk/>
          <pc:sldMk cId="2136332332" sldId="295"/>
        </pc:sldMkLst>
        <pc:spChg chg="add mod">
          <ac:chgData name="中川 許" userId="f70c6722a288a8cf" providerId="LiveId" clId="{7FE0673D-ADAF-42B7-B144-52BAFA440E3E}" dt="2025-03-02T02:41:06.387" v="268" actId="164"/>
          <ac:spMkLst>
            <pc:docMk/>
            <pc:sldMk cId="2136332332" sldId="295"/>
            <ac:spMk id="3" creationId="{4CD8D62A-E0BD-A96E-6EF2-4AD314E40A07}"/>
          </ac:spMkLst>
        </pc:spChg>
        <pc:spChg chg="add del mod">
          <ac:chgData name="中川 許" userId="f70c6722a288a8cf" providerId="LiveId" clId="{7FE0673D-ADAF-42B7-B144-52BAFA440E3E}" dt="2025-03-02T02:35:27.973" v="241" actId="478"/>
          <ac:spMkLst>
            <pc:docMk/>
            <pc:sldMk cId="2136332332" sldId="295"/>
            <ac:spMk id="7" creationId="{C0E7CB24-8625-5C00-CDCC-BAF213C58D7D}"/>
          </ac:spMkLst>
        </pc:spChg>
        <pc:spChg chg="mod">
          <ac:chgData name="中川 許" userId="f70c6722a288a8cf" providerId="LiveId" clId="{7FE0673D-ADAF-42B7-B144-52BAFA440E3E}" dt="2025-03-02T02:38:49.038" v="265" actId="1076"/>
          <ac:spMkLst>
            <pc:docMk/>
            <pc:sldMk cId="2136332332" sldId="295"/>
            <ac:spMk id="9" creationId="{00000000-0000-0000-0000-000000000000}"/>
          </ac:spMkLst>
        </pc:spChg>
        <pc:spChg chg="add mod">
          <ac:chgData name="中川 許" userId="f70c6722a288a8cf" providerId="LiveId" clId="{7FE0673D-ADAF-42B7-B144-52BAFA440E3E}" dt="2025-03-02T02:41:06.387" v="268" actId="164"/>
          <ac:spMkLst>
            <pc:docMk/>
            <pc:sldMk cId="2136332332" sldId="295"/>
            <ac:spMk id="11" creationId="{546944EF-D81A-0929-62B2-9643374AAD4C}"/>
          </ac:spMkLst>
        </pc:spChg>
        <pc:grpChg chg="add mod">
          <ac:chgData name="中川 許" userId="f70c6722a288a8cf" providerId="LiveId" clId="{7FE0673D-ADAF-42B7-B144-52BAFA440E3E}" dt="2025-03-02T02:41:06.387" v="268" actId="164"/>
          <ac:grpSpMkLst>
            <pc:docMk/>
            <pc:sldMk cId="2136332332" sldId="295"/>
            <ac:grpSpMk id="12" creationId="{9508A9A9-CEFE-6484-F3E5-CC6973CB992F}"/>
          </ac:grpSpMkLst>
        </pc:grpChg>
        <pc:picChg chg="mod">
          <ac:chgData name="中川 許" userId="f70c6722a288a8cf" providerId="LiveId" clId="{7FE0673D-ADAF-42B7-B144-52BAFA440E3E}" dt="2025-03-02T02:34:08.888" v="217" actId="1037"/>
          <ac:picMkLst>
            <pc:docMk/>
            <pc:sldMk cId="2136332332" sldId="295"/>
            <ac:picMk id="6" creationId="{4A0330BC-62CC-4B59-B815-048840E9B79D}"/>
          </ac:picMkLst>
        </pc:picChg>
        <pc:picChg chg="mod">
          <ac:chgData name="中川 許" userId="f70c6722a288a8cf" providerId="LiveId" clId="{7FE0673D-ADAF-42B7-B144-52BAFA440E3E}" dt="2025-03-02T02:34:08.888" v="217" actId="1037"/>
          <ac:picMkLst>
            <pc:docMk/>
            <pc:sldMk cId="2136332332" sldId="295"/>
            <ac:picMk id="10" creationId="{C88EAEC7-0520-471D-9FFA-7FE7AB9246EA}"/>
          </ac:picMkLst>
        </pc:picChg>
      </pc:sldChg>
      <pc:sldChg chg="modSp mod modAnim">
        <pc:chgData name="中川 許" userId="f70c6722a288a8cf" providerId="LiveId" clId="{7FE0673D-ADAF-42B7-B144-52BAFA440E3E}" dt="2025-03-02T02:04:11.562" v="126"/>
        <pc:sldMkLst>
          <pc:docMk/>
          <pc:sldMk cId="1675542907" sldId="1556"/>
        </pc:sldMkLst>
        <pc:spChg chg="mod">
          <ac:chgData name="中川 許" userId="f70c6722a288a8cf" providerId="LiveId" clId="{7FE0673D-ADAF-42B7-B144-52BAFA440E3E}" dt="2025-03-02T02:03:36.153" v="124" actId="20577"/>
          <ac:spMkLst>
            <pc:docMk/>
            <pc:sldMk cId="1675542907" sldId="1556"/>
            <ac:spMk id="26" creationId="{1CC88907-8645-471A-9644-398F41579685}"/>
          </ac:spMkLst>
        </pc:spChg>
      </pc:sldChg>
      <pc:sldChg chg="del">
        <pc:chgData name="中川 許" userId="f70c6722a288a8cf" providerId="LiveId" clId="{7FE0673D-ADAF-42B7-B144-52BAFA440E3E}" dt="2025-03-02T02:24:42.957" v="147" actId="47"/>
        <pc:sldMkLst>
          <pc:docMk/>
          <pc:sldMk cId="1039808563" sldId="1557"/>
        </pc:sldMkLst>
      </pc:sldChg>
      <pc:sldChg chg="addSp delSp modSp mod modAnim">
        <pc:chgData name="中川 許" userId="f70c6722a288a8cf" providerId="LiveId" clId="{7FE0673D-ADAF-42B7-B144-52BAFA440E3E}" dt="2025-03-01T22:50:22.601" v="78"/>
        <pc:sldMkLst>
          <pc:docMk/>
          <pc:sldMk cId="228482383" sldId="1566"/>
        </pc:sldMkLst>
        <pc:spChg chg="mod">
          <ac:chgData name="中川 許" userId="f70c6722a288a8cf" providerId="LiveId" clId="{7FE0673D-ADAF-42B7-B144-52BAFA440E3E}" dt="2025-03-01T22:44:39.627" v="52" actId="1036"/>
          <ac:spMkLst>
            <pc:docMk/>
            <pc:sldMk cId="228482383" sldId="1566"/>
            <ac:spMk id="4" creationId="{00000000-0000-0000-0000-000000000000}"/>
          </ac:spMkLst>
        </pc:spChg>
        <pc:spChg chg="mod topLvl">
          <ac:chgData name="中川 許" userId="f70c6722a288a8cf" providerId="LiveId" clId="{7FE0673D-ADAF-42B7-B144-52BAFA440E3E}" dt="2025-03-01T22:49:13.987" v="72" actId="338"/>
          <ac:spMkLst>
            <pc:docMk/>
            <pc:sldMk cId="228482383" sldId="1566"/>
            <ac:spMk id="5" creationId="{A7B07A21-81B6-4428-93AB-D2ABAD04D4C2}"/>
          </ac:spMkLst>
        </pc:spChg>
        <pc:spChg chg="mod">
          <ac:chgData name="中川 許" userId="f70c6722a288a8cf" providerId="LiveId" clId="{7FE0673D-ADAF-42B7-B144-52BAFA440E3E}" dt="2025-03-01T22:48:10.987" v="69" actId="164"/>
          <ac:spMkLst>
            <pc:docMk/>
            <pc:sldMk cId="228482383" sldId="1566"/>
            <ac:spMk id="6" creationId="{00000000-0000-0000-0000-000000000000}"/>
          </ac:spMkLst>
        </pc:spChg>
        <pc:spChg chg="add mod">
          <ac:chgData name="中川 許" userId="f70c6722a288a8cf" providerId="LiveId" clId="{7FE0673D-ADAF-42B7-B144-52BAFA440E3E}" dt="2025-03-01T22:46:53.433" v="67" actId="164"/>
          <ac:spMkLst>
            <pc:docMk/>
            <pc:sldMk cId="228482383" sldId="1566"/>
            <ac:spMk id="22" creationId="{AF33BAA0-78BC-8B2C-3EDA-BB05AC42667E}"/>
          </ac:spMkLst>
        </pc:spChg>
        <pc:spChg chg="add mod topLvl">
          <ac:chgData name="中川 許" userId="f70c6722a288a8cf" providerId="LiveId" clId="{7FE0673D-ADAF-42B7-B144-52BAFA440E3E}" dt="2025-03-01T22:49:13.987" v="72" actId="338"/>
          <ac:spMkLst>
            <pc:docMk/>
            <pc:sldMk cId="228482383" sldId="1566"/>
            <ac:spMk id="25" creationId="{3791359B-7381-0AB4-5862-F9AAF69F2F35}"/>
          </ac:spMkLst>
        </pc:spChg>
        <pc:spChg chg="add mod">
          <ac:chgData name="中川 許" userId="f70c6722a288a8cf" providerId="LiveId" clId="{7FE0673D-ADAF-42B7-B144-52BAFA440E3E}" dt="2025-03-01T22:48:10.987" v="69" actId="164"/>
          <ac:spMkLst>
            <pc:docMk/>
            <pc:sldMk cId="228482383" sldId="1566"/>
            <ac:spMk id="26" creationId="{9665F376-162B-1E4D-C028-135FD9F4DEA4}"/>
          </ac:spMkLst>
        </pc:spChg>
        <pc:spChg chg="add mod">
          <ac:chgData name="中川 許" userId="f70c6722a288a8cf" providerId="LiveId" clId="{7FE0673D-ADAF-42B7-B144-52BAFA440E3E}" dt="2025-03-01T22:46:53.433" v="67" actId="164"/>
          <ac:spMkLst>
            <pc:docMk/>
            <pc:sldMk cId="228482383" sldId="1566"/>
            <ac:spMk id="27" creationId="{340E012F-508B-566D-F7DC-0A58CBBE4FE4}"/>
          </ac:spMkLst>
        </pc:spChg>
        <pc:grpChg chg="add mod">
          <ac:chgData name="中川 許" userId="f70c6722a288a8cf" providerId="LiveId" clId="{7FE0673D-ADAF-42B7-B144-52BAFA440E3E}" dt="2025-03-01T22:46:53.433" v="67" actId="164"/>
          <ac:grpSpMkLst>
            <pc:docMk/>
            <pc:sldMk cId="228482383" sldId="1566"/>
            <ac:grpSpMk id="28" creationId="{281BC0FB-A84B-BE06-9862-74372879EF39}"/>
          </ac:grpSpMkLst>
        </pc:grpChg>
        <pc:grpChg chg="add del mod">
          <ac:chgData name="中川 許" userId="f70c6722a288a8cf" providerId="LiveId" clId="{7FE0673D-ADAF-42B7-B144-52BAFA440E3E}" dt="2025-03-01T22:49:04.284" v="71" actId="165"/>
          <ac:grpSpMkLst>
            <pc:docMk/>
            <pc:sldMk cId="228482383" sldId="1566"/>
            <ac:grpSpMk id="29" creationId="{FC06924F-CE03-AC82-32B6-1E7C8605BD4B}"/>
          </ac:grpSpMkLst>
        </pc:grpChg>
        <pc:grpChg chg="add mod">
          <ac:chgData name="中川 許" userId="f70c6722a288a8cf" providerId="LiveId" clId="{7FE0673D-ADAF-42B7-B144-52BAFA440E3E}" dt="2025-03-01T22:48:10.987" v="69" actId="164"/>
          <ac:grpSpMkLst>
            <pc:docMk/>
            <pc:sldMk cId="228482383" sldId="1566"/>
            <ac:grpSpMk id="30" creationId="{0A7990DA-E584-DB1B-9D64-23BC24B19DFC}"/>
          </ac:grpSpMkLst>
        </pc:grpChg>
        <pc:grpChg chg="add mod">
          <ac:chgData name="中川 許" userId="f70c6722a288a8cf" providerId="LiveId" clId="{7FE0673D-ADAF-42B7-B144-52BAFA440E3E}" dt="2025-03-01T22:49:13.987" v="72" actId="338"/>
          <ac:grpSpMkLst>
            <pc:docMk/>
            <pc:sldMk cId="228482383" sldId="1566"/>
            <ac:grpSpMk id="31" creationId="{DD169BE0-5579-257D-F99D-84694815C7C4}"/>
          </ac:grpSpMkLst>
        </pc:grpChg>
      </pc:sldChg>
      <pc:sldChg chg="addSp modSp add del mod modAnim">
        <pc:chgData name="中川 許" userId="f70c6722a288a8cf" providerId="LiveId" clId="{7FE0673D-ADAF-42B7-B144-52BAFA440E3E}" dt="2025-03-02T02:27:12.188" v="150"/>
        <pc:sldMkLst>
          <pc:docMk/>
          <pc:sldMk cId="1845535192" sldId="1568"/>
        </pc:sldMkLst>
        <pc:spChg chg="mod">
          <ac:chgData name="中川 許" userId="f70c6722a288a8cf" providerId="LiveId" clId="{7FE0673D-ADAF-42B7-B144-52BAFA440E3E}" dt="2025-03-02T02:10:35.044" v="142" actId="1076"/>
          <ac:spMkLst>
            <pc:docMk/>
            <pc:sldMk cId="1845535192" sldId="1568"/>
            <ac:spMk id="5" creationId="{0423F3BE-C70A-EC56-CB97-37FDD835DA32}"/>
          </ac:spMkLst>
        </pc:spChg>
        <pc:spChg chg="add mod">
          <ac:chgData name="中川 許" userId="f70c6722a288a8cf" providerId="LiveId" clId="{7FE0673D-ADAF-42B7-B144-52BAFA440E3E}" dt="2025-03-02T02:09:32.727" v="134" actId="1076"/>
          <ac:spMkLst>
            <pc:docMk/>
            <pc:sldMk cId="1845535192" sldId="1568"/>
            <ac:spMk id="24" creationId="{B01DFC27-FD39-B57B-D88C-DAE86FE78B95}"/>
          </ac:spMkLst>
        </pc:spChg>
        <pc:spChg chg="add mod">
          <ac:chgData name="中川 許" userId="f70c6722a288a8cf" providerId="LiveId" clId="{7FE0673D-ADAF-42B7-B144-52BAFA440E3E}" dt="2025-03-02T02:11:03.123" v="144" actId="1076"/>
          <ac:spMkLst>
            <pc:docMk/>
            <pc:sldMk cId="1845535192" sldId="1568"/>
            <ac:spMk id="25" creationId="{50E8B519-7F9A-1121-32EE-D88BD568F455}"/>
          </ac:spMkLst>
        </pc:spChg>
        <pc:spChg chg="add mod">
          <ac:chgData name="中川 許" userId="f70c6722a288a8cf" providerId="LiveId" clId="{7FE0673D-ADAF-42B7-B144-52BAFA440E3E}" dt="2025-03-02T02:10:30.391" v="141" actId="1076"/>
          <ac:spMkLst>
            <pc:docMk/>
            <pc:sldMk cId="1845535192" sldId="1568"/>
            <ac:spMk id="26" creationId="{FD45F22E-73E6-FA81-5CC4-19811AE3C6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ADE70-3397-4730-B4DA-F20375608455}" type="datetimeFigureOut">
              <a:rPr lang="zh-TW" altLang="en-US" smtClean="0"/>
              <a:t>2025/3/18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576638" y="1219200"/>
            <a:ext cx="58515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58235-821F-403A-9358-9C3545CAA3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57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6698C6-A455-4AE3-A6B9-BFABAA9F23C4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22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26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6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42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6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23555" name="備忘稿版面配置區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2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882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0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4772762"/>
            <a:ext cx="15317232" cy="237987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6684" b="1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0520" y="2600960"/>
            <a:ext cx="15317232" cy="2132787"/>
          </a:xfrm>
          <a:prstGeom prst="rect">
            <a:avLst/>
          </a:prstGeom>
        </p:spPr>
        <p:txBody>
          <a:bodyPr lIns="118872" tIns="0" rIns="45720" bIns="0" anchor="b"/>
          <a:lstStyle>
            <a:lvl1pPr marL="0" indent="0" algn="l">
              <a:buNone/>
              <a:defRPr sz="2844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0" name="Rectangle 9"/>
          <p:cNvSpPr/>
          <p:nvPr/>
        </p:nvSpPr>
        <p:spPr bwMode="invGray">
          <a:xfrm>
            <a:off x="0" y="7293631"/>
            <a:ext cx="17340263" cy="6502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</p:spTree>
    <p:extLst>
      <p:ext uri="{BB962C8B-B14F-4D97-AF65-F5344CB8AC3E}">
        <p14:creationId xmlns:p14="http://schemas.microsoft.com/office/powerpoint/2010/main" val="2688652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13" y="108374"/>
            <a:ext cx="15606237" cy="1219879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13" y="1599586"/>
            <a:ext cx="15606237" cy="772052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760" y="1371600"/>
            <a:ext cx="17417782" cy="1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2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invGray">
          <a:xfrm>
            <a:off x="0" y="3701362"/>
            <a:ext cx="17340263" cy="65024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1902" y="1300480"/>
            <a:ext cx="15195850" cy="2327859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6684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4561" y="3901440"/>
            <a:ext cx="15213191" cy="975360"/>
          </a:xfrm>
          <a:prstGeom prst="rect">
            <a:avLst/>
          </a:prstGeo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5689" b="0">
                <a:solidFill>
                  <a:schemeClr val="bg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5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7013" y="1842346"/>
            <a:ext cx="7658616" cy="7828890"/>
          </a:xfrm>
          <a:prstGeom prst="rect">
            <a:avLst/>
          </a:prstGeom>
        </p:spPr>
        <p:txBody>
          <a:bodyPr lIns="91440"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4634" y="1842346"/>
            <a:ext cx="7658616" cy="7828890"/>
          </a:xfrm>
          <a:prstGeom prst="rect">
            <a:avLst/>
          </a:prstGeo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22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4" y="1842349"/>
            <a:ext cx="7661627" cy="1017394"/>
          </a:xfrm>
          <a:prstGeom prst="rect">
            <a:avLst/>
          </a:prstGeom>
        </p:spPr>
        <p:txBody>
          <a:bodyPr lIns="146304" anchor="ctr"/>
          <a:lstStyle>
            <a:lvl1pPr marL="0" indent="0">
              <a:buNone/>
              <a:defRPr sz="3271" b="1" cap="all" baseline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4" y="2877636"/>
            <a:ext cx="7661627" cy="6225724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615" y="1842349"/>
            <a:ext cx="7664637" cy="1017394"/>
          </a:xfrm>
          <a:prstGeom prst="rect">
            <a:avLst/>
          </a:prstGeom>
        </p:spPr>
        <p:txBody>
          <a:bodyPr lIns="146304" anchor="ctr"/>
          <a:lstStyle>
            <a:lvl1pPr marL="0" indent="0">
              <a:buNone/>
              <a:defRPr sz="3271" b="1" cap="all" baseline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615" y="2877636"/>
            <a:ext cx="7664637" cy="6225724"/>
          </a:xfrm>
          <a:prstGeom prst="rect">
            <a:avLst/>
          </a:prstGeo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7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1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80" y="216746"/>
            <a:ext cx="4785913" cy="1391514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844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5810" y="2479124"/>
            <a:ext cx="11227633" cy="6483748"/>
          </a:xfrm>
          <a:prstGeom prst="rect">
            <a:avLst/>
          </a:prstGeo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280" y="2460470"/>
            <a:ext cx="4681871" cy="6502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26" y="221081"/>
            <a:ext cx="4788579" cy="1391514"/>
          </a:xfrm>
        </p:spPr>
        <p:txBody>
          <a:bodyPr lIns="73152" bIns="0" anchor="b">
            <a:sp3d prstMaterial="matte"/>
          </a:bodyPr>
          <a:lstStyle>
            <a:lvl1pPr algn="l">
              <a:defRPr sz="2844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06645" y="2111727"/>
            <a:ext cx="11847278" cy="7641873"/>
          </a:xfrm>
          <a:prstGeom prst="rect">
            <a:avLst/>
          </a:prstGeo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125" y="2457907"/>
            <a:ext cx="4681871" cy="6502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12125" y="1664614"/>
            <a:ext cx="4785913" cy="28610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5489" y="0"/>
            <a:ext cx="86701" cy="9753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9" name="Rectangle 8"/>
          <p:cNvSpPr/>
          <p:nvPr/>
        </p:nvSpPr>
        <p:spPr bwMode="invGray">
          <a:xfrm>
            <a:off x="5415489" y="0"/>
            <a:ext cx="86701" cy="97536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256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56968" y="1664614"/>
            <a:ext cx="9849269" cy="2861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814320" y="1664614"/>
            <a:ext cx="1391666" cy="286106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7013" y="122151"/>
            <a:ext cx="15606237" cy="119210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1531004"/>
            <a:ext cx="15606237" cy="7789105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221" y="9363456"/>
            <a:ext cx="1391666" cy="390144"/>
          </a:xfrm>
          <a:prstGeom prst="rect">
            <a:avLst/>
          </a:prstGeom>
        </p:spPr>
        <p:txBody>
          <a:bodyPr vert="horz" bIns="0" rtlCol="0" anchor="ctr"/>
          <a:lstStyle>
            <a:lvl1pPr algn="r" eaLnBrk="1" latinLnBrk="0" hangingPunct="1">
              <a:defRPr kumimoji="0" sz="2276" b="1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0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64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624221" indent="-455161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4551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1040368" indent="-390138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3982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1417501" indent="-325115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3413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729611" indent="-260092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844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2028717" indent="-260092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844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2314818" indent="-260092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2600919" indent="-260092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2887020" indent="-260092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3122" indent="-260092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256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3" Type="http://schemas.openxmlformats.org/officeDocument/2006/relationships/image" Target="../media/image37.png"/><Relationship Id="rId7" Type="http://schemas.openxmlformats.org/officeDocument/2006/relationships/image" Target="../media/image610.png"/><Relationship Id="rId12" Type="http://schemas.openxmlformats.org/officeDocument/2006/relationships/image" Target="../media/image4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3.emf"/><Relationship Id="rId5" Type="http://schemas.openxmlformats.org/officeDocument/2006/relationships/image" Target="../media/image39.png"/><Relationship Id="rId10" Type="http://schemas.openxmlformats.org/officeDocument/2006/relationships/image" Target="../media/image42.emf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2.png"/><Relationship Id="rId3" Type="http://schemas.openxmlformats.org/officeDocument/2006/relationships/image" Target="../media/image290.png"/><Relationship Id="rId7" Type="http://schemas.openxmlformats.org/officeDocument/2006/relationships/image" Target="../media/image46.emf"/><Relationship Id="rId12" Type="http://schemas.openxmlformats.org/officeDocument/2006/relationships/image" Target="../media/image5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50.emf"/><Relationship Id="rId5" Type="http://schemas.openxmlformats.org/officeDocument/2006/relationships/image" Target="../media/image310.png"/><Relationship Id="rId10" Type="http://schemas.openxmlformats.org/officeDocument/2006/relationships/image" Target="../media/image49.emf"/><Relationship Id="rId4" Type="http://schemas.openxmlformats.org/officeDocument/2006/relationships/image" Target="../media/image300.png"/><Relationship Id="rId9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0.emf"/><Relationship Id="rId3" Type="http://schemas.openxmlformats.org/officeDocument/2006/relationships/image" Target="../media/image54.png"/><Relationship Id="rId7" Type="http://schemas.openxmlformats.org/officeDocument/2006/relationships/image" Target="../media/image44.emf"/><Relationship Id="rId12" Type="http://schemas.openxmlformats.org/officeDocument/2006/relationships/image" Target="../media/image45.emf"/><Relationship Id="rId17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.emf"/><Relationship Id="rId5" Type="http://schemas.openxmlformats.org/officeDocument/2006/relationships/image" Target="../media/image530.png"/><Relationship Id="rId15" Type="http://schemas.openxmlformats.org/officeDocument/2006/relationships/image" Target="../media/image61.png"/><Relationship Id="rId10" Type="http://schemas.openxmlformats.org/officeDocument/2006/relationships/image" Target="../media/image58.emf"/><Relationship Id="rId4" Type="http://schemas.openxmlformats.org/officeDocument/2006/relationships/image" Target="../media/image55.png"/><Relationship Id="rId9" Type="http://schemas.openxmlformats.org/officeDocument/2006/relationships/image" Target="../media/image57.emf"/><Relationship Id="rId1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70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11" Type="http://schemas.openxmlformats.org/officeDocument/2006/relationships/image" Target="../media/image9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2.png"/><Relationship Id="rId5" Type="http://schemas.openxmlformats.org/officeDocument/2006/relationships/image" Target="../media/image79.png"/><Relationship Id="rId4" Type="http://schemas.openxmlformats.org/officeDocument/2006/relationships/image" Target="../media/image9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5" Type="http://schemas.openxmlformats.org/officeDocument/2006/relationships/image" Target="../media/image14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9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7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1.png"/><Relationship Id="rId11" Type="http://schemas.openxmlformats.org/officeDocument/2006/relationships/image" Target="../media/image112.png"/><Relationship Id="rId10" Type="http://schemas.openxmlformats.org/officeDocument/2006/relationships/image" Target="../media/image111.png"/><Relationship Id="rId9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14.png"/><Relationship Id="rId7" Type="http://schemas.openxmlformats.org/officeDocument/2006/relationships/image" Target="../media/image106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116.png"/><Relationship Id="rId10" Type="http://schemas.openxmlformats.org/officeDocument/2006/relationships/image" Target="../media/image1091.png"/><Relationship Id="rId4" Type="http://schemas.openxmlformats.org/officeDocument/2006/relationships/image" Target="../media/image115.png"/><Relationship Id="rId9" Type="http://schemas.openxmlformats.org/officeDocument/2006/relationships/image" Target="../media/image10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491.png"/><Relationship Id="rId7" Type="http://schemas.openxmlformats.org/officeDocument/2006/relationships/image" Target="../media/image5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hyperlink" Target="https://github.com/fchollet/deep-learning-with-python-notebooks" TargetMode="External"/><Relationship Id="rId4" Type="http://schemas.openxmlformats.org/officeDocument/2006/relationships/image" Target="../media/image511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31.png"/><Relationship Id="rId4" Type="http://schemas.openxmlformats.org/officeDocument/2006/relationships/image" Target="../media/image9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911.png"/><Relationship Id="rId7" Type="http://schemas.openxmlformats.org/officeDocument/2006/relationships/image" Target="../media/image125.png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1.png"/><Relationship Id="rId5" Type="http://schemas.openxmlformats.org/officeDocument/2006/relationships/image" Target="../media/image931.png"/><Relationship Id="rId4" Type="http://schemas.openxmlformats.org/officeDocument/2006/relationships/image" Target="../media/image921.png"/><Relationship Id="rId9" Type="http://schemas.openxmlformats.org/officeDocument/2006/relationships/image" Target="../media/image1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2.png"/><Relationship Id="rId4" Type="http://schemas.openxmlformats.org/officeDocument/2006/relationships/image" Target="../media/image10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8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990.png"/><Relationship Id="rId7" Type="http://schemas.openxmlformats.org/officeDocument/2006/relationships/image" Target="../media/image125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emf"/><Relationship Id="rId5" Type="http://schemas.openxmlformats.org/officeDocument/2006/relationships/image" Target="../media/image1012.png"/><Relationship Id="rId4" Type="http://schemas.openxmlformats.org/officeDocument/2006/relationships/image" Target="../media/image1000.pn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13" Type="http://schemas.openxmlformats.org/officeDocument/2006/relationships/image" Target="../media/image920.png"/><Relationship Id="rId3" Type="http://schemas.openxmlformats.org/officeDocument/2006/relationships/image" Target="../media/image133.emf"/><Relationship Id="rId7" Type="http://schemas.openxmlformats.org/officeDocument/2006/relationships/image" Target="../media/image841.png"/><Relationship Id="rId12" Type="http://schemas.openxmlformats.org/officeDocument/2006/relationships/image" Target="../media/image91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1.png"/><Relationship Id="rId11" Type="http://schemas.openxmlformats.org/officeDocument/2006/relationships/image" Target="../media/image900.png"/><Relationship Id="rId5" Type="http://schemas.openxmlformats.org/officeDocument/2006/relationships/image" Target="../media/image820.png"/><Relationship Id="rId10" Type="http://schemas.openxmlformats.org/officeDocument/2006/relationships/image" Target="../media/image1110.png"/><Relationship Id="rId4" Type="http://schemas.openxmlformats.org/officeDocument/2006/relationships/image" Target="../media/image134.png"/><Relationship Id="rId14" Type="http://schemas.openxmlformats.org/officeDocument/2006/relationships/image" Target="../media/image9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B25EDC9-DF1C-4263-835D-B9BBB3C0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12" y="1143000"/>
            <a:ext cx="12863037" cy="24384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8000">
                <a:ea typeface="Cambria Math" panose="02040503050406030204" pitchFamily="18" charset="0"/>
              </a:rPr>
              <a:t>Deep Feedforward  Networks</a:t>
            </a:r>
            <a:endParaRPr lang="zh-TW" altLang="en-US" sz="8000"/>
          </a:p>
        </p:txBody>
      </p:sp>
      <p:sp>
        <p:nvSpPr>
          <p:cNvPr id="3" name="object 3"/>
          <p:cNvSpPr txBox="1"/>
          <p:nvPr/>
        </p:nvSpPr>
        <p:spPr>
          <a:xfrm>
            <a:off x="135731" y="9296400"/>
            <a:ext cx="9677400" cy="369332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spcBef>
                <a:spcPts val="48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Adapted from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Lecture slides of </a:t>
            </a:r>
            <a:r>
              <a:rPr sz="2000" i="1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r>
              <a:rPr lang="en-US" altLang="zh-TW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Chapter 6 by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Ian Goodfellow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61E89A-BDC4-47D3-A6D8-D6D27444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4340" name="Picture 4" descr="「neural network」的圖片搜尋結果">
            <a:extLst>
              <a:ext uri="{FF2B5EF4-FFF2-40B4-BE49-F238E27FC236}">
                <a16:creationId xmlns:a16="http://schemas.microsoft.com/office/drawing/2014/main" id="{C8C7888E-DE7E-4F44-9FC0-E2BA8CC51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34" y="3249456"/>
            <a:ext cx="9909993" cy="536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8932" y="370500"/>
            <a:ext cx="12972304" cy="103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l">
              <a:spcBef>
                <a:spcPts val="90"/>
              </a:spcBef>
            </a:pPr>
            <a:r>
              <a:rPr sz="665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XOR is not linearly separable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F25AAED-352E-4D5F-AE3F-D692742EE544}"/>
              </a:ext>
            </a:extLst>
          </p:cNvPr>
          <p:cNvGrpSpPr/>
          <p:nvPr/>
        </p:nvGrpSpPr>
        <p:grpSpPr>
          <a:xfrm>
            <a:off x="821531" y="2437437"/>
            <a:ext cx="5410200" cy="4805833"/>
            <a:chOff x="1630363" y="3079721"/>
            <a:chExt cx="5410200" cy="4805833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2FA4C4E-E83F-4530-9A5A-088186AF1A9E}"/>
                </a:ext>
              </a:extLst>
            </p:cNvPr>
            <p:cNvGrpSpPr/>
            <p:nvPr/>
          </p:nvGrpSpPr>
          <p:grpSpPr>
            <a:xfrm>
              <a:off x="1630363" y="3079721"/>
              <a:ext cx="5410200" cy="4498100"/>
              <a:chOff x="5508733" y="3107247"/>
              <a:chExt cx="6289061" cy="4994484"/>
            </a:xfrm>
          </p:grpSpPr>
          <p:sp>
            <p:nvSpPr>
              <p:cNvPr id="3" name="object 3"/>
              <p:cNvSpPr/>
              <p:nvPr/>
            </p:nvSpPr>
            <p:spPr>
              <a:xfrm>
                <a:off x="7155068" y="6845341"/>
                <a:ext cx="153092" cy="23702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10959912" y="3631491"/>
                <a:ext cx="153092" cy="23702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7178804" y="3631486"/>
                <a:ext cx="131415" cy="237036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10983648" y="6845336"/>
                <a:ext cx="131415" cy="2370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6470642" y="3107247"/>
                <a:ext cx="53270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327015">
                    <a:moveTo>
                      <a:pt x="0" y="0"/>
                    </a:moveTo>
                    <a:lnTo>
                      <a:pt x="5326785" y="0"/>
                    </a:lnTo>
                  </a:path>
                </a:pathLst>
              </a:custGeom>
              <a:ln w="4330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1797427" y="3107247"/>
                <a:ext cx="0" cy="4499610"/>
              </a:xfrm>
              <a:custGeom>
                <a:avLst/>
                <a:gdLst/>
                <a:ahLst/>
                <a:cxnLst/>
                <a:rect l="l" t="t" r="r" b="b"/>
                <a:pathLst>
                  <a:path h="4499609">
                    <a:moveTo>
                      <a:pt x="0" y="4499375"/>
                    </a:moveTo>
                    <a:lnTo>
                      <a:pt x="0" y="0"/>
                    </a:lnTo>
                  </a:path>
                </a:pathLst>
              </a:custGeom>
              <a:ln w="4340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6470642" y="7606623"/>
                <a:ext cx="53270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327015">
                    <a:moveTo>
                      <a:pt x="0" y="0"/>
                    </a:moveTo>
                    <a:lnTo>
                      <a:pt x="5326785" y="0"/>
                    </a:lnTo>
                  </a:path>
                </a:pathLst>
              </a:custGeom>
              <a:ln w="43301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6470641" y="3107247"/>
                <a:ext cx="0" cy="4499610"/>
              </a:xfrm>
              <a:custGeom>
                <a:avLst/>
                <a:gdLst/>
                <a:ahLst/>
                <a:cxnLst/>
                <a:rect l="l" t="t" r="r" b="b"/>
                <a:pathLst>
                  <a:path h="4499609">
                    <a:moveTo>
                      <a:pt x="0" y="4499375"/>
                    </a:moveTo>
                    <a:lnTo>
                      <a:pt x="0" y="0"/>
                    </a:lnTo>
                  </a:path>
                </a:pathLst>
              </a:custGeom>
              <a:ln w="4340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7231610" y="7433419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7231610" y="7433419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173204"/>
                    </a:moveTo>
                    <a:lnTo>
                      <a:pt x="0" y="0"/>
                    </a:lnTo>
                  </a:path>
                </a:pathLst>
              </a:custGeom>
              <a:ln w="2170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231610" y="3107248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7231610" y="3107248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2170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7127016" y="7661676"/>
                <a:ext cx="209550" cy="44005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2700" dirty="0">
                    <a:latin typeface="Chaparral Pro Light" panose="02060403030505090203" pitchFamily="18" charset="0"/>
                    <a:cs typeface="Arial"/>
                  </a:rPr>
                  <a:t>0</a:t>
                </a:r>
                <a:endParaRPr sz="2700">
                  <a:latin typeface="Chaparral Pro Light" panose="02060403030505090203" pitchFamily="18" charset="0"/>
                  <a:cs typeface="Arial"/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11036441" y="7433419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1036441" y="7433419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173204"/>
                    </a:moveTo>
                    <a:lnTo>
                      <a:pt x="0" y="0"/>
                    </a:lnTo>
                  </a:path>
                </a:pathLst>
              </a:custGeom>
              <a:ln w="2170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1036441" y="3107248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1036441" y="3107248"/>
                <a:ext cx="0" cy="173355"/>
              </a:xfrm>
              <a:custGeom>
                <a:avLst/>
                <a:gdLst/>
                <a:ahLst/>
                <a:cxnLst/>
                <a:rect l="l" t="t" r="r" b="b"/>
                <a:pathLst>
                  <a:path h="173354">
                    <a:moveTo>
                      <a:pt x="0" y="0"/>
                    </a:moveTo>
                    <a:lnTo>
                      <a:pt x="0" y="173204"/>
                    </a:lnTo>
                  </a:path>
                </a:pathLst>
              </a:custGeom>
              <a:ln w="21702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10931851" y="7661676"/>
                <a:ext cx="209550" cy="44005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2700" dirty="0">
                    <a:latin typeface="Chaparral Pro Light" panose="02060403030505090203" pitchFamily="18" charset="0"/>
                    <a:cs typeface="Arial"/>
                  </a:rPr>
                  <a:t>1</a:t>
                </a:r>
                <a:endParaRPr sz="2700">
                  <a:latin typeface="Chaparral Pro Light" panose="02060403030505090203" pitchFamily="18" charset="0"/>
                  <a:cs typeface="Arial"/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6470641" y="6963852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89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470641" y="6963852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89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216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11623804" y="6963852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90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1623804" y="6963852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90">
                    <a:moveTo>
                      <a:pt x="173622" y="0"/>
                    </a:moveTo>
                    <a:lnTo>
                      <a:pt x="0" y="0"/>
                    </a:lnTo>
                  </a:path>
                </a:pathLst>
              </a:custGeom>
              <a:ln w="216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6100532" y="6692319"/>
                <a:ext cx="209550" cy="440055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>
                  <a:spcBef>
                    <a:spcPts val="114"/>
                  </a:spcBef>
                </a:pPr>
                <a:r>
                  <a:rPr sz="2700" dirty="0">
                    <a:latin typeface="Chaparral Pro Light" panose="02060403030505090203" pitchFamily="18" charset="0"/>
                    <a:cs typeface="Arial"/>
                  </a:rPr>
                  <a:t>0</a:t>
                </a:r>
                <a:endParaRPr sz="2700">
                  <a:latin typeface="Chaparral Pro Light" panose="02060403030505090203" pitchFamily="18" charset="0"/>
                  <a:cs typeface="Arial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6470641" y="3750009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89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470641" y="3750009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89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216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11623804" y="3750009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90">
                    <a:moveTo>
                      <a:pt x="0" y="0"/>
                    </a:moveTo>
                    <a:lnTo>
                      <a:pt x="17362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11623804" y="3750009"/>
                <a:ext cx="1739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3990">
                    <a:moveTo>
                      <a:pt x="173622" y="0"/>
                    </a:moveTo>
                    <a:lnTo>
                      <a:pt x="0" y="0"/>
                    </a:lnTo>
                  </a:path>
                </a:pathLst>
              </a:custGeom>
              <a:ln w="2165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bject 30"/>
                  <p:cNvSpPr txBox="1"/>
                  <p:nvPr/>
                </p:nvSpPr>
                <p:spPr>
                  <a:xfrm>
                    <a:off x="5508733" y="5161962"/>
                    <a:ext cx="346249" cy="390525"/>
                  </a:xfrm>
                  <a:prstGeom prst="rect">
                    <a:avLst/>
                  </a:prstGeom>
                </p:spPr>
                <p:txBody>
                  <a:bodyPr vert="vert270" wrap="square" lIns="0" tIns="0" rIns="0" bIns="0" rtlCol="0">
                    <a:spAutoFit/>
                  </a:bodyPr>
                  <a:lstStyle/>
                  <a:p>
                    <a:pPr marL="12700">
                      <a:lnSpc>
                        <a:spcPts val="2685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altLang="zh-TW" sz="27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ar-AE" sz="27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7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3075" dirty="0">
                      <a:latin typeface="Chaparral Pro Light" panose="02060403030505090203" pitchFamily="18" charset="0"/>
                      <a:cs typeface="Arial Black"/>
                    </a:endParaRPr>
                  </a:p>
                </p:txBody>
              </p:sp>
            </mc:Choice>
            <mc:Fallback xmlns="">
              <p:sp>
                <p:nvSpPr>
                  <p:cNvPr id="30" name="object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8733" y="5161962"/>
                    <a:ext cx="346249" cy="390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20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bject 32"/>
                <p:cNvSpPr txBox="1"/>
                <p:nvPr/>
              </p:nvSpPr>
              <p:spPr>
                <a:xfrm>
                  <a:off x="3271886" y="7322579"/>
                  <a:ext cx="2976245" cy="562975"/>
                </a:xfrm>
                <a:prstGeom prst="rect">
                  <a:avLst/>
                </a:prstGeom>
              </p:spPr>
              <p:txBody>
                <a:bodyPr vert="horz" wrap="square" lIns="0" tIns="146050" rIns="0" bIns="0" rtlCol="0">
                  <a:spAutoFit/>
                </a:bodyPr>
                <a:lstStyle/>
                <a:p>
                  <a:pPr marR="84455" algn="ctr">
                    <a:spcBef>
                      <a:spcPts val="115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2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ar-AE" sz="27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27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2700" dirty="0">
                    <a:latin typeface="Chaparral Pro Light" panose="02060403030505090203" pitchFamily="18" charset="0"/>
                  </a:endParaRPr>
                </a:p>
              </p:txBody>
            </p:sp>
          </mc:Choice>
          <mc:Fallback xmlns="">
            <p:sp>
              <p:nvSpPr>
                <p:cNvPr id="32" name="object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1886" y="7322579"/>
                  <a:ext cx="2976245" cy="5629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48EF938-A77F-4848-89DD-D35B03D68585}"/>
              </a:ext>
            </a:extLst>
          </p:cNvPr>
          <p:cNvSpPr/>
          <p:nvPr/>
        </p:nvSpPr>
        <p:spPr>
          <a:xfrm>
            <a:off x="1202531" y="8105008"/>
            <a:ext cx="59387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A linear model applied directly to the original input cannot implement the XOR function.</a:t>
            </a:r>
            <a:endParaRPr lang="zh-TW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E252A12A-41D0-4C52-915D-D2E64E0F5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7208" y="7416130"/>
            <a:ext cx="3424950" cy="548167"/>
          </a:xfrm>
          <a:prstGeom prst="rect">
            <a:avLst/>
          </a:prstGeom>
        </p:spPr>
      </p:pic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38D8947A-E3BE-445F-AFF1-1E6330914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BF32983-05A0-400F-8A11-8B7DBBD94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9786" y="2222472"/>
            <a:ext cx="1947258" cy="3132035"/>
          </a:xfrm>
          <a:prstGeom prst="rect">
            <a:avLst/>
          </a:prstGeom>
        </p:spPr>
      </p:pic>
      <p:grpSp>
        <p:nvGrpSpPr>
          <p:cNvPr id="45" name="群組 44"/>
          <p:cNvGrpSpPr/>
          <p:nvPr/>
        </p:nvGrpSpPr>
        <p:grpSpPr>
          <a:xfrm>
            <a:off x="6765131" y="1934725"/>
            <a:ext cx="9440066" cy="7555277"/>
            <a:chOff x="6765131" y="1934725"/>
            <a:chExt cx="9440066" cy="7555277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CA0E3E3-5DE5-416E-B12E-C45BC06F2D9F}"/>
                </a:ext>
              </a:extLst>
            </p:cNvPr>
            <p:cNvSpPr/>
            <p:nvPr/>
          </p:nvSpPr>
          <p:spPr>
            <a:xfrm>
              <a:off x="7984331" y="8105007"/>
              <a:ext cx="822086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In the 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transformed space </a:t>
              </a:r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represented by the features extracted by a neural network, </a:t>
              </a:r>
              <a:r>
                <a:rPr lang="en-US" altLang="zh-TW" sz="2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linear model can now solve the problem</a:t>
              </a:r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TW" alt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群組 30"/>
            <p:cNvGrpSpPr/>
            <p:nvPr/>
          </p:nvGrpSpPr>
          <p:grpSpPr>
            <a:xfrm>
              <a:off x="6765131" y="1934725"/>
              <a:ext cx="6771019" cy="6029572"/>
              <a:chOff x="6765131" y="1934725"/>
              <a:chExt cx="6771019" cy="6029572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8AAF4690-246E-4267-9648-069BD417D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84331" y="1934725"/>
                <a:ext cx="5551819" cy="5338246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D3ACBB5A-2441-439E-8257-5B76DE25C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85457" y="7495864"/>
                <a:ext cx="2628450" cy="468433"/>
              </a:xfrm>
              <a:prstGeom prst="rect">
                <a:avLst/>
              </a:prstGeom>
            </p:spPr>
          </p:pic>
          <p:sp>
            <p:nvSpPr>
              <p:cNvPr id="72" name="箭號: 向右 71">
                <a:extLst>
                  <a:ext uri="{FF2B5EF4-FFF2-40B4-BE49-F238E27FC236}">
                    <a16:creationId xmlns:a16="http://schemas.microsoft.com/office/drawing/2014/main" id="{665274B6-F1EB-4187-824F-7A62C01DF6FA}"/>
                  </a:ext>
                </a:extLst>
              </p:cNvPr>
              <p:cNvSpPr/>
              <p:nvPr/>
            </p:nvSpPr>
            <p:spPr>
              <a:xfrm>
                <a:off x="6765131" y="4287940"/>
                <a:ext cx="838197" cy="588860"/>
              </a:xfrm>
              <a:prstGeom prst="rightArrow">
                <a:avLst/>
              </a:prstGeom>
              <a:solidFill>
                <a:srgbClr val="0070C0"/>
              </a:solidFill>
              <a:ln w="38100">
                <a:noFill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43" name="圖片 42">
            <a:extLst>
              <a:ext uri="{FF2B5EF4-FFF2-40B4-BE49-F238E27FC236}">
                <a16:creationId xmlns:a16="http://schemas.microsoft.com/office/drawing/2014/main" id="{CF0F926A-C59E-4CC7-88C6-D322BEA282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78593" y="5624637"/>
            <a:ext cx="2230200" cy="174416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1BC84AE-3899-4EBF-A0D5-8017113894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15340" y="228760"/>
            <a:ext cx="876150" cy="17641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193799" y="2757173"/>
            <a:ext cx="343675" cy="59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5"/>
              </a:spcBef>
            </a:pPr>
            <a:r>
              <a:rPr lang="en-US" altLang="zh-TW" sz="3200" dirty="0">
                <a:latin typeface="Chaparral Pro Light" panose="02060403030505090203" pitchFamily="18" charset="0"/>
                <a:cs typeface="Arial"/>
              </a:rPr>
              <a:t>1</a:t>
            </a:r>
            <a:endParaRPr lang="zh-TW" altLang="en-US" sz="3200" dirty="0">
              <a:latin typeface="Chaparral Pro Light" panose="02060403030505090203" pitchFamily="18" charset="0"/>
              <a:cs typeface="Arial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38788" y="1858558"/>
            <a:ext cx="2894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haparral Pro Light" panose="02060403030505090203" pitchFamily="18" charset="0"/>
                <a:cs typeface="Georgia"/>
              </a:rPr>
              <a:t>Original </a:t>
            </a:r>
            <a:r>
              <a:rPr lang="en-US" altLang="zh-TW" sz="2800" b="1" i="1" dirty="0">
                <a:latin typeface="Chaparral Pro Light" panose="02060403030505090203" pitchFamily="18" charset="0"/>
                <a:cs typeface="Verdana"/>
              </a:rPr>
              <a:t>x </a:t>
            </a:r>
            <a:r>
              <a:rPr lang="en-US" altLang="zh-TW" sz="2800" dirty="0">
                <a:latin typeface="Chaparral Pro Light" panose="02060403030505090203" pitchFamily="18" charset="0"/>
                <a:cs typeface="Georgia"/>
              </a:rPr>
              <a:t>space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9592" y="490241"/>
            <a:ext cx="831342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Network Diagrams</a:t>
            </a: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3F5CF83-8EE3-47E7-B793-4BE7F6A2254A}"/>
              </a:ext>
            </a:extLst>
          </p:cNvPr>
          <p:cNvGrpSpPr/>
          <p:nvPr/>
        </p:nvGrpSpPr>
        <p:grpSpPr>
          <a:xfrm>
            <a:off x="9510500" y="4267200"/>
            <a:ext cx="3111701" cy="5064632"/>
            <a:chOff x="4939938" y="3903492"/>
            <a:chExt cx="3111701" cy="5064632"/>
          </a:xfrm>
        </p:grpSpPr>
        <p:sp>
          <p:nvSpPr>
            <p:cNvPr id="15" name="object 15"/>
            <p:cNvSpPr/>
            <p:nvPr/>
          </p:nvSpPr>
          <p:spPr>
            <a:xfrm>
              <a:off x="5909672" y="3903492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60">
                  <a:moveTo>
                    <a:pt x="1214690" y="207903"/>
                  </a:moveTo>
                  <a:lnTo>
                    <a:pt x="1247980" y="243425"/>
                  </a:lnTo>
                  <a:lnTo>
                    <a:pt x="1278375" y="280592"/>
                  </a:lnTo>
                  <a:lnTo>
                    <a:pt x="1305875" y="319254"/>
                  </a:lnTo>
                  <a:lnTo>
                    <a:pt x="1330481" y="359261"/>
                  </a:lnTo>
                  <a:lnTo>
                    <a:pt x="1352192" y="400464"/>
                  </a:lnTo>
                  <a:lnTo>
                    <a:pt x="1371007" y="442713"/>
                  </a:lnTo>
                  <a:lnTo>
                    <a:pt x="1386929" y="485860"/>
                  </a:lnTo>
                  <a:lnTo>
                    <a:pt x="1399955" y="529754"/>
                  </a:lnTo>
                  <a:lnTo>
                    <a:pt x="1410087" y="574247"/>
                  </a:lnTo>
                  <a:lnTo>
                    <a:pt x="1417324" y="619187"/>
                  </a:lnTo>
                  <a:lnTo>
                    <a:pt x="1421666" y="664427"/>
                  </a:lnTo>
                  <a:lnTo>
                    <a:pt x="1423113" y="709816"/>
                  </a:lnTo>
                  <a:lnTo>
                    <a:pt x="1421666" y="755205"/>
                  </a:lnTo>
                  <a:lnTo>
                    <a:pt x="1417324" y="800445"/>
                  </a:lnTo>
                  <a:lnTo>
                    <a:pt x="1410087" y="845386"/>
                  </a:lnTo>
                  <a:lnTo>
                    <a:pt x="1399955" y="889878"/>
                  </a:lnTo>
                  <a:lnTo>
                    <a:pt x="1386929" y="933772"/>
                  </a:lnTo>
                  <a:lnTo>
                    <a:pt x="1371007" y="976919"/>
                  </a:lnTo>
                  <a:lnTo>
                    <a:pt x="1352192" y="1019168"/>
                  </a:lnTo>
                  <a:lnTo>
                    <a:pt x="1330481" y="1060372"/>
                  </a:lnTo>
                  <a:lnTo>
                    <a:pt x="1305875" y="1100379"/>
                  </a:lnTo>
                  <a:lnTo>
                    <a:pt x="1278375" y="1139040"/>
                  </a:lnTo>
                  <a:lnTo>
                    <a:pt x="1247980" y="1176207"/>
                  </a:lnTo>
                  <a:lnTo>
                    <a:pt x="1214690" y="1211729"/>
                  </a:lnTo>
                  <a:lnTo>
                    <a:pt x="1179081" y="1244936"/>
                  </a:lnTo>
                  <a:lnTo>
                    <a:pt x="1141824" y="1275255"/>
                  </a:lnTo>
                  <a:lnTo>
                    <a:pt x="1103068" y="1302687"/>
                  </a:lnTo>
                  <a:lnTo>
                    <a:pt x="1062963" y="1327231"/>
                  </a:lnTo>
                  <a:lnTo>
                    <a:pt x="1021659" y="1348888"/>
                  </a:lnTo>
                  <a:lnTo>
                    <a:pt x="979306" y="1367657"/>
                  </a:lnTo>
                  <a:lnTo>
                    <a:pt x="936054" y="1383538"/>
                  </a:lnTo>
                  <a:lnTo>
                    <a:pt x="892053" y="1396532"/>
                  </a:lnTo>
                  <a:lnTo>
                    <a:pt x="847452" y="1406639"/>
                  </a:lnTo>
                  <a:lnTo>
                    <a:pt x="802401" y="1413858"/>
                  </a:lnTo>
                  <a:lnTo>
                    <a:pt x="757051" y="1418189"/>
                  </a:lnTo>
                  <a:lnTo>
                    <a:pt x="711551" y="1419633"/>
                  </a:lnTo>
                  <a:lnTo>
                    <a:pt x="666051" y="1418189"/>
                  </a:lnTo>
                  <a:lnTo>
                    <a:pt x="620700" y="1413858"/>
                  </a:lnTo>
                  <a:lnTo>
                    <a:pt x="575650" y="1406639"/>
                  </a:lnTo>
                  <a:lnTo>
                    <a:pt x="531049" y="1396532"/>
                  </a:lnTo>
                  <a:lnTo>
                    <a:pt x="487048" y="1383538"/>
                  </a:lnTo>
                  <a:lnTo>
                    <a:pt x="443795" y="1367657"/>
                  </a:lnTo>
                  <a:lnTo>
                    <a:pt x="401443" y="1348888"/>
                  </a:lnTo>
                  <a:lnTo>
                    <a:pt x="360139" y="1327231"/>
                  </a:lnTo>
                  <a:lnTo>
                    <a:pt x="320034" y="1302687"/>
                  </a:lnTo>
                  <a:lnTo>
                    <a:pt x="281278" y="1275255"/>
                  </a:lnTo>
                  <a:lnTo>
                    <a:pt x="244020" y="1244936"/>
                  </a:lnTo>
                  <a:lnTo>
                    <a:pt x="208411" y="1211729"/>
                  </a:lnTo>
                  <a:lnTo>
                    <a:pt x="175123" y="1176207"/>
                  </a:lnTo>
                  <a:lnTo>
                    <a:pt x="144730" y="1139040"/>
                  </a:lnTo>
                  <a:lnTo>
                    <a:pt x="117231" y="1100379"/>
                  </a:lnTo>
                  <a:lnTo>
                    <a:pt x="92627" y="1060372"/>
                  </a:lnTo>
                  <a:lnTo>
                    <a:pt x="70917" y="1019168"/>
                  </a:lnTo>
                  <a:lnTo>
                    <a:pt x="52102" y="976919"/>
                  </a:lnTo>
                  <a:lnTo>
                    <a:pt x="36182" y="933772"/>
                  </a:lnTo>
                  <a:lnTo>
                    <a:pt x="23156" y="889878"/>
                  </a:lnTo>
                  <a:lnTo>
                    <a:pt x="13025" y="845386"/>
                  </a:lnTo>
                  <a:lnTo>
                    <a:pt x="5789" y="800445"/>
                  </a:lnTo>
                  <a:lnTo>
                    <a:pt x="1447" y="755205"/>
                  </a:lnTo>
                  <a:lnTo>
                    <a:pt x="0" y="709816"/>
                  </a:lnTo>
                  <a:lnTo>
                    <a:pt x="1447" y="664427"/>
                  </a:lnTo>
                  <a:lnTo>
                    <a:pt x="5789" y="619187"/>
                  </a:lnTo>
                  <a:lnTo>
                    <a:pt x="13025" y="574247"/>
                  </a:lnTo>
                  <a:lnTo>
                    <a:pt x="23156" y="529754"/>
                  </a:lnTo>
                  <a:lnTo>
                    <a:pt x="36182" y="485860"/>
                  </a:lnTo>
                  <a:lnTo>
                    <a:pt x="52102" y="442713"/>
                  </a:lnTo>
                  <a:lnTo>
                    <a:pt x="70917" y="400464"/>
                  </a:lnTo>
                  <a:lnTo>
                    <a:pt x="92627" y="359261"/>
                  </a:lnTo>
                  <a:lnTo>
                    <a:pt x="117231" y="319254"/>
                  </a:lnTo>
                  <a:lnTo>
                    <a:pt x="144730" y="280592"/>
                  </a:lnTo>
                  <a:lnTo>
                    <a:pt x="175123" y="243425"/>
                  </a:lnTo>
                  <a:lnTo>
                    <a:pt x="208411" y="207903"/>
                  </a:lnTo>
                  <a:lnTo>
                    <a:pt x="244020" y="174696"/>
                  </a:lnTo>
                  <a:lnTo>
                    <a:pt x="281278" y="144377"/>
                  </a:lnTo>
                  <a:lnTo>
                    <a:pt x="320034" y="116945"/>
                  </a:lnTo>
                  <a:lnTo>
                    <a:pt x="360139" y="92401"/>
                  </a:lnTo>
                  <a:lnTo>
                    <a:pt x="401443" y="70745"/>
                  </a:lnTo>
                  <a:lnTo>
                    <a:pt x="443795" y="51975"/>
                  </a:lnTo>
                  <a:lnTo>
                    <a:pt x="487048" y="36094"/>
                  </a:lnTo>
                  <a:lnTo>
                    <a:pt x="531049" y="23100"/>
                  </a:lnTo>
                  <a:lnTo>
                    <a:pt x="575650" y="12993"/>
                  </a:lnTo>
                  <a:lnTo>
                    <a:pt x="620700" y="5775"/>
                  </a:lnTo>
                  <a:lnTo>
                    <a:pt x="666051" y="1443"/>
                  </a:lnTo>
                  <a:lnTo>
                    <a:pt x="711551" y="0"/>
                  </a:lnTo>
                  <a:lnTo>
                    <a:pt x="757051" y="1443"/>
                  </a:lnTo>
                  <a:lnTo>
                    <a:pt x="802401" y="5775"/>
                  </a:lnTo>
                  <a:lnTo>
                    <a:pt x="847452" y="12993"/>
                  </a:lnTo>
                  <a:lnTo>
                    <a:pt x="892053" y="23100"/>
                  </a:lnTo>
                  <a:lnTo>
                    <a:pt x="936054" y="36094"/>
                  </a:lnTo>
                  <a:lnTo>
                    <a:pt x="979306" y="51975"/>
                  </a:lnTo>
                  <a:lnTo>
                    <a:pt x="1021659" y="70745"/>
                  </a:lnTo>
                  <a:lnTo>
                    <a:pt x="1062963" y="92401"/>
                  </a:lnTo>
                  <a:lnTo>
                    <a:pt x="1103068" y="116945"/>
                  </a:lnTo>
                  <a:lnTo>
                    <a:pt x="1141824" y="144377"/>
                  </a:lnTo>
                  <a:lnTo>
                    <a:pt x="1179081" y="174696"/>
                  </a:lnTo>
                  <a:lnTo>
                    <a:pt x="1214690" y="207903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348280" y="4096106"/>
              <a:ext cx="176723" cy="693780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4400" i="1" dirty="0">
                  <a:cs typeface="Times New Roman"/>
                </a:rPr>
                <a:t>y</a:t>
              </a:r>
              <a:endParaRPr sz="4400" dirty="0">
                <a:cs typeface="Times New Roman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939938" y="5734160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60">
                  <a:moveTo>
                    <a:pt x="1214690" y="207903"/>
                  </a:moveTo>
                  <a:lnTo>
                    <a:pt x="1247978" y="243425"/>
                  </a:lnTo>
                  <a:lnTo>
                    <a:pt x="1278372" y="280592"/>
                  </a:lnTo>
                  <a:lnTo>
                    <a:pt x="1305870" y="319254"/>
                  </a:lnTo>
                  <a:lnTo>
                    <a:pt x="1330475" y="359261"/>
                  </a:lnTo>
                  <a:lnTo>
                    <a:pt x="1352184" y="400464"/>
                  </a:lnTo>
                  <a:lnTo>
                    <a:pt x="1370999" y="442713"/>
                  </a:lnTo>
                  <a:lnTo>
                    <a:pt x="1386920" y="485860"/>
                  </a:lnTo>
                  <a:lnTo>
                    <a:pt x="1399945" y="529754"/>
                  </a:lnTo>
                  <a:lnTo>
                    <a:pt x="1410076" y="574247"/>
                  </a:lnTo>
                  <a:lnTo>
                    <a:pt x="1417313" y="619187"/>
                  </a:lnTo>
                  <a:lnTo>
                    <a:pt x="1421655" y="664427"/>
                  </a:lnTo>
                  <a:lnTo>
                    <a:pt x="1423102" y="709816"/>
                  </a:lnTo>
                  <a:lnTo>
                    <a:pt x="1421655" y="755205"/>
                  </a:lnTo>
                  <a:lnTo>
                    <a:pt x="1417313" y="800445"/>
                  </a:lnTo>
                  <a:lnTo>
                    <a:pt x="1410076" y="845386"/>
                  </a:lnTo>
                  <a:lnTo>
                    <a:pt x="1399945" y="889878"/>
                  </a:lnTo>
                  <a:lnTo>
                    <a:pt x="1386920" y="933772"/>
                  </a:lnTo>
                  <a:lnTo>
                    <a:pt x="1370999" y="976919"/>
                  </a:lnTo>
                  <a:lnTo>
                    <a:pt x="1352184" y="1019168"/>
                  </a:lnTo>
                  <a:lnTo>
                    <a:pt x="1330475" y="1060372"/>
                  </a:lnTo>
                  <a:lnTo>
                    <a:pt x="1305870" y="1100379"/>
                  </a:lnTo>
                  <a:lnTo>
                    <a:pt x="1278372" y="1139040"/>
                  </a:lnTo>
                  <a:lnTo>
                    <a:pt x="1247978" y="1176207"/>
                  </a:lnTo>
                  <a:lnTo>
                    <a:pt x="1214690" y="1211729"/>
                  </a:lnTo>
                  <a:lnTo>
                    <a:pt x="1179081" y="1244936"/>
                  </a:lnTo>
                  <a:lnTo>
                    <a:pt x="1141824" y="1275255"/>
                  </a:lnTo>
                  <a:lnTo>
                    <a:pt x="1103068" y="1302687"/>
                  </a:lnTo>
                  <a:lnTo>
                    <a:pt x="1062963" y="1327231"/>
                  </a:lnTo>
                  <a:lnTo>
                    <a:pt x="1021659" y="1348888"/>
                  </a:lnTo>
                  <a:lnTo>
                    <a:pt x="979306" y="1367657"/>
                  </a:lnTo>
                  <a:lnTo>
                    <a:pt x="936054" y="1383538"/>
                  </a:lnTo>
                  <a:lnTo>
                    <a:pt x="892053" y="1396532"/>
                  </a:lnTo>
                  <a:lnTo>
                    <a:pt x="847452" y="1406639"/>
                  </a:lnTo>
                  <a:lnTo>
                    <a:pt x="802401" y="1413858"/>
                  </a:lnTo>
                  <a:lnTo>
                    <a:pt x="757051" y="1418189"/>
                  </a:lnTo>
                  <a:lnTo>
                    <a:pt x="711551" y="1419633"/>
                  </a:lnTo>
                  <a:lnTo>
                    <a:pt x="666051" y="1418189"/>
                  </a:lnTo>
                  <a:lnTo>
                    <a:pt x="620700" y="1413858"/>
                  </a:lnTo>
                  <a:lnTo>
                    <a:pt x="575650" y="1406639"/>
                  </a:lnTo>
                  <a:lnTo>
                    <a:pt x="531049" y="1396532"/>
                  </a:lnTo>
                  <a:lnTo>
                    <a:pt x="487048" y="1383538"/>
                  </a:lnTo>
                  <a:lnTo>
                    <a:pt x="443795" y="1367657"/>
                  </a:lnTo>
                  <a:lnTo>
                    <a:pt x="401443" y="1348888"/>
                  </a:lnTo>
                  <a:lnTo>
                    <a:pt x="360139" y="1327231"/>
                  </a:lnTo>
                  <a:lnTo>
                    <a:pt x="320034" y="1302687"/>
                  </a:lnTo>
                  <a:lnTo>
                    <a:pt x="281278" y="1275255"/>
                  </a:lnTo>
                  <a:lnTo>
                    <a:pt x="244020" y="1244936"/>
                  </a:lnTo>
                  <a:lnTo>
                    <a:pt x="208411" y="1211729"/>
                  </a:lnTo>
                  <a:lnTo>
                    <a:pt x="175123" y="1176207"/>
                  </a:lnTo>
                  <a:lnTo>
                    <a:pt x="144730" y="1139040"/>
                  </a:lnTo>
                  <a:lnTo>
                    <a:pt x="117231" y="1100379"/>
                  </a:lnTo>
                  <a:lnTo>
                    <a:pt x="92627" y="1060372"/>
                  </a:lnTo>
                  <a:lnTo>
                    <a:pt x="70917" y="1019168"/>
                  </a:lnTo>
                  <a:lnTo>
                    <a:pt x="52102" y="976919"/>
                  </a:lnTo>
                  <a:lnTo>
                    <a:pt x="36182" y="933772"/>
                  </a:lnTo>
                  <a:lnTo>
                    <a:pt x="23156" y="889878"/>
                  </a:lnTo>
                  <a:lnTo>
                    <a:pt x="13025" y="845386"/>
                  </a:lnTo>
                  <a:lnTo>
                    <a:pt x="5789" y="800445"/>
                  </a:lnTo>
                  <a:lnTo>
                    <a:pt x="1447" y="755205"/>
                  </a:lnTo>
                  <a:lnTo>
                    <a:pt x="0" y="709816"/>
                  </a:lnTo>
                  <a:lnTo>
                    <a:pt x="1447" y="664427"/>
                  </a:lnTo>
                  <a:lnTo>
                    <a:pt x="5789" y="619187"/>
                  </a:lnTo>
                  <a:lnTo>
                    <a:pt x="13025" y="574247"/>
                  </a:lnTo>
                  <a:lnTo>
                    <a:pt x="23156" y="529754"/>
                  </a:lnTo>
                  <a:lnTo>
                    <a:pt x="36182" y="485860"/>
                  </a:lnTo>
                  <a:lnTo>
                    <a:pt x="52102" y="442713"/>
                  </a:lnTo>
                  <a:lnTo>
                    <a:pt x="70917" y="400464"/>
                  </a:lnTo>
                  <a:lnTo>
                    <a:pt x="92627" y="359261"/>
                  </a:lnTo>
                  <a:lnTo>
                    <a:pt x="117231" y="319254"/>
                  </a:lnTo>
                  <a:lnTo>
                    <a:pt x="144730" y="280592"/>
                  </a:lnTo>
                  <a:lnTo>
                    <a:pt x="175123" y="243425"/>
                  </a:lnTo>
                  <a:lnTo>
                    <a:pt x="208411" y="207903"/>
                  </a:lnTo>
                  <a:lnTo>
                    <a:pt x="244020" y="174696"/>
                  </a:lnTo>
                  <a:lnTo>
                    <a:pt x="281278" y="144377"/>
                  </a:lnTo>
                  <a:lnTo>
                    <a:pt x="320034" y="116945"/>
                  </a:lnTo>
                  <a:lnTo>
                    <a:pt x="360139" y="92401"/>
                  </a:lnTo>
                  <a:lnTo>
                    <a:pt x="401443" y="70745"/>
                  </a:lnTo>
                  <a:lnTo>
                    <a:pt x="443795" y="51975"/>
                  </a:lnTo>
                  <a:lnTo>
                    <a:pt x="487048" y="36094"/>
                  </a:lnTo>
                  <a:lnTo>
                    <a:pt x="531049" y="23100"/>
                  </a:lnTo>
                  <a:lnTo>
                    <a:pt x="575650" y="12993"/>
                  </a:lnTo>
                  <a:lnTo>
                    <a:pt x="620700" y="5775"/>
                  </a:lnTo>
                  <a:lnTo>
                    <a:pt x="666051" y="1443"/>
                  </a:lnTo>
                  <a:lnTo>
                    <a:pt x="711551" y="0"/>
                  </a:lnTo>
                  <a:lnTo>
                    <a:pt x="757051" y="1443"/>
                  </a:lnTo>
                  <a:lnTo>
                    <a:pt x="802401" y="5775"/>
                  </a:lnTo>
                  <a:lnTo>
                    <a:pt x="847452" y="12993"/>
                  </a:lnTo>
                  <a:lnTo>
                    <a:pt x="892053" y="23100"/>
                  </a:lnTo>
                  <a:lnTo>
                    <a:pt x="936054" y="36094"/>
                  </a:lnTo>
                  <a:lnTo>
                    <a:pt x="979306" y="51975"/>
                  </a:lnTo>
                  <a:lnTo>
                    <a:pt x="1021659" y="70745"/>
                  </a:lnTo>
                  <a:lnTo>
                    <a:pt x="1062963" y="92401"/>
                  </a:lnTo>
                  <a:lnTo>
                    <a:pt x="1103068" y="116945"/>
                  </a:lnTo>
                  <a:lnTo>
                    <a:pt x="1141824" y="144377"/>
                  </a:lnTo>
                  <a:lnTo>
                    <a:pt x="1179081" y="174696"/>
                  </a:lnTo>
                  <a:lnTo>
                    <a:pt x="1214690" y="207903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8"/>
                <p:cNvSpPr txBox="1"/>
                <p:nvPr/>
              </p:nvSpPr>
              <p:spPr>
                <a:xfrm>
                  <a:off x="5363891" y="6080030"/>
                  <a:ext cx="332010" cy="1132361"/>
                </a:xfrm>
                <a:prstGeom prst="rect">
                  <a:avLst/>
                </a:prstGeom>
              </p:spPr>
              <p:txBody>
                <a:bodyPr vert="horz" wrap="square" lIns="0" tIns="11430" rIns="0" bIns="0" rtlCol="0">
                  <a:spAutoFit/>
                </a:bodyPr>
                <a:lstStyle/>
                <a:p>
                  <a:pPr marL="12700">
                    <a:spcBef>
                      <a:spcPts val="9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3600" dirty="0">
                    <a:latin typeface="Chaparral Pro Light" panose="02060403030505090203" pitchFamily="18" charset="0"/>
                    <a:cs typeface="Arial Black"/>
                  </a:endParaRPr>
                </a:p>
                <a:p>
                  <a:pPr marL="12700">
                    <a:spcBef>
                      <a:spcPts val="90"/>
                    </a:spcBef>
                  </a:pPr>
                  <a:endParaRPr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18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3891" y="6080030"/>
                  <a:ext cx="332010" cy="1132361"/>
                </a:xfrm>
                <a:prstGeom prst="rect">
                  <a:avLst/>
                </a:prstGeom>
                <a:blipFill>
                  <a:blip r:embed="rId2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bject 19"/>
            <p:cNvSpPr/>
            <p:nvPr/>
          </p:nvSpPr>
          <p:spPr>
            <a:xfrm>
              <a:off x="5801600" y="5369363"/>
              <a:ext cx="230054" cy="434304"/>
            </a:xfrm>
            <a:custGeom>
              <a:avLst/>
              <a:gdLst/>
              <a:ahLst/>
              <a:cxnLst/>
              <a:rect l="l" t="t" r="r" b="b"/>
              <a:pathLst>
                <a:path w="279400" h="522604">
                  <a:moveTo>
                    <a:pt x="0" y="522311"/>
                  </a:moveTo>
                  <a:lnTo>
                    <a:pt x="279246" y="0"/>
                  </a:lnTo>
                </a:path>
              </a:pathLst>
            </a:custGeom>
            <a:ln w="490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24570" y="5082194"/>
              <a:ext cx="259334" cy="344593"/>
            </a:xfrm>
            <a:custGeom>
              <a:avLst/>
              <a:gdLst/>
              <a:ahLst/>
              <a:cxnLst/>
              <a:rect l="l" t="t" r="r" b="b"/>
              <a:pathLst>
                <a:path w="314960" h="414654">
                  <a:moveTo>
                    <a:pt x="314642" y="0"/>
                  </a:moveTo>
                  <a:lnTo>
                    <a:pt x="0" y="276440"/>
                  </a:lnTo>
                  <a:lnTo>
                    <a:pt x="259803" y="414654"/>
                  </a:lnTo>
                  <a:lnTo>
                    <a:pt x="3146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924575" y="5082200"/>
              <a:ext cx="259334" cy="344593"/>
            </a:xfrm>
            <a:custGeom>
              <a:avLst/>
              <a:gdLst/>
              <a:ahLst/>
              <a:cxnLst/>
              <a:rect l="l" t="t" r="r" b="b"/>
              <a:pathLst>
                <a:path w="314960" h="414654">
                  <a:moveTo>
                    <a:pt x="314642" y="0"/>
                  </a:moveTo>
                  <a:lnTo>
                    <a:pt x="0" y="276436"/>
                  </a:lnTo>
                  <a:lnTo>
                    <a:pt x="259794" y="414659"/>
                  </a:lnTo>
                  <a:lnTo>
                    <a:pt x="314642" y="0"/>
                  </a:lnTo>
                  <a:close/>
                </a:path>
              </a:pathLst>
            </a:custGeom>
            <a:ln w="49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939938" y="7524138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59">
                  <a:moveTo>
                    <a:pt x="1214690" y="207914"/>
                  </a:moveTo>
                  <a:lnTo>
                    <a:pt x="1247978" y="243438"/>
                  </a:lnTo>
                  <a:lnTo>
                    <a:pt x="1278372" y="280607"/>
                  </a:lnTo>
                  <a:lnTo>
                    <a:pt x="1305870" y="319269"/>
                  </a:lnTo>
                  <a:lnTo>
                    <a:pt x="1330475" y="359277"/>
                  </a:lnTo>
                  <a:lnTo>
                    <a:pt x="1352184" y="400480"/>
                  </a:lnTo>
                  <a:lnTo>
                    <a:pt x="1370999" y="442730"/>
                  </a:lnTo>
                  <a:lnTo>
                    <a:pt x="1386920" y="485876"/>
                  </a:lnTo>
                  <a:lnTo>
                    <a:pt x="1399945" y="529770"/>
                  </a:lnTo>
                  <a:lnTo>
                    <a:pt x="1410076" y="574261"/>
                  </a:lnTo>
                  <a:lnTo>
                    <a:pt x="1417313" y="619201"/>
                  </a:lnTo>
                  <a:lnTo>
                    <a:pt x="1421655" y="664439"/>
                  </a:lnTo>
                  <a:lnTo>
                    <a:pt x="1423102" y="709827"/>
                  </a:lnTo>
                  <a:lnTo>
                    <a:pt x="1421655" y="755215"/>
                  </a:lnTo>
                  <a:lnTo>
                    <a:pt x="1417313" y="800454"/>
                  </a:lnTo>
                  <a:lnTo>
                    <a:pt x="1410076" y="845393"/>
                  </a:lnTo>
                  <a:lnTo>
                    <a:pt x="1399945" y="889885"/>
                  </a:lnTo>
                  <a:lnTo>
                    <a:pt x="1386920" y="933778"/>
                  </a:lnTo>
                  <a:lnTo>
                    <a:pt x="1370999" y="976924"/>
                  </a:lnTo>
                  <a:lnTo>
                    <a:pt x="1352184" y="1019174"/>
                  </a:lnTo>
                  <a:lnTo>
                    <a:pt x="1330475" y="1060377"/>
                  </a:lnTo>
                  <a:lnTo>
                    <a:pt x="1305870" y="1100385"/>
                  </a:lnTo>
                  <a:lnTo>
                    <a:pt x="1278372" y="1139048"/>
                  </a:lnTo>
                  <a:lnTo>
                    <a:pt x="1247978" y="1176216"/>
                  </a:lnTo>
                  <a:lnTo>
                    <a:pt x="1214690" y="1211740"/>
                  </a:lnTo>
                  <a:lnTo>
                    <a:pt x="1179081" y="1244949"/>
                  </a:lnTo>
                  <a:lnTo>
                    <a:pt x="1141824" y="1275269"/>
                  </a:lnTo>
                  <a:lnTo>
                    <a:pt x="1103068" y="1302703"/>
                  </a:lnTo>
                  <a:lnTo>
                    <a:pt x="1062963" y="1327248"/>
                  </a:lnTo>
                  <a:lnTo>
                    <a:pt x="1021659" y="1348906"/>
                  </a:lnTo>
                  <a:lnTo>
                    <a:pt x="979306" y="1367676"/>
                  </a:lnTo>
                  <a:lnTo>
                    <a:pt x="936054" y="1383558"/>
                  </a:lnTo>
                  <a:lnTo>
                    <a:pt x="892053" y="1396553"/>
                  </a:lnTo>
                  <a:lnTo>
                    <a:pt x="847452" y="1406660"/>
                  </a:lnTo>
                  <a:lnTo>
                    <a:pt x="802401" y="1413879"/>
                  </a:lnTo>
                  <a:lnTo>
                    <a:pt x="757051" y="1418211"/>
                  </a:lnTo>
                  <a:lnTo>
                    <a:pt x="711551" y="1419655"/>
                  </a:lnTo>
                  <a:lnTo>
                    <a:pt x="666051" y="1418211"/>
                  </a:lnTo>
                  <a:lnTo>
                    <a:pt x="620700" y="1413879"/>
                  </a:lnTo>
                  <a:lnTo>
                    <a:pt x="575650" y="1406660"/>
                  </a:lnTo>
                  <a:lnTo>
                    <a:pt x="531049" y="1396553"/>
                  </a:lnTo>
                  <a:lnTo>
                    <a:pt x="487048" y="1383558"/>
                  </a:lnTo>
                  <a:lnTo>
                    <a:pt x="443795" y="1367676"/>
                  </a:lnTo>
                  <a:lnTo>
                    <a:pt x="401443" y="1348906"/>
                  </a:lnTo>
                  <a:lnTo>
                    <a:pt x="360139" y="1327248"/>
                  </a:lnTo>
                  <a:lnTo>
                    <a:pt x="320034" y="1302703"/>
                  </a:lnTo>
                  <a:lnTo>
                    <a:pt x="281278" y="1275269"/>
                  </a:lnTo>
                  <a:lnTo>
                    <a:pt x="244020" y="1244949"/>
                  </a:lnTo>
                  <a:lnTo>
                    <a:pt x="208411" y="1211740"/>
                  </a:lnTo>
                  <a:lnTo>
                    <a:pt x="175123" y="1176216"/>
                  </a:lnTo>
                  <a:lnTo>
                    <a:pt x="144730" y="1139048"/>
                  </a:lnTo>
                  <a:lnTo>
                    <a:pt x="117231" y="1100385"/>
                  </a:lnTo>
                  <a:lnTo>
                    <a:pt x="92627" y="1060377"/>
                  </a:lnTo>
                  <a:lnTo>
                    <a:pt x="70917" y="1019174"/>
                  </a:lnTo>
                  <a:lnTo>
                    <a:pt x="52102" y="976924"/>
                  </a:lnTo>
                  <a:lnTo>
                    <a:pt x="36182" y="933778"/>
                  </a:lnTo>
                  <a:lnTo>
                    <a:pt x="23156" y="889885"/>
                  </a:lnTo>
                  <a:lnTo>
                    <a:pt x="13025" y="845393"/>
                  </a:lnTo>
                  <a:lnTo>
                    <a:pt x="5789" y="800454"/>
                  </a:lnTo>
                  <a:lnTo>
                    <a:pt x="1447" y="755215"/>
                  </a:lnTo>
                  <a:lnTo>
                    <a:pt x="0" y="709827"/>
                  </a:lnTo>
                  <a:lnTo>
                    <a:pt x="1447" y="664439"/>
                  </a:lnTo>
                  <a:lnTo>
                    <a:pt x="5789" y="619201"/>
                  </a:lnTo>
                  <a:lnTo>
                    <a:pt x="13025" y="574261"/>
                  </a:lnTo>
                  <a:lnTo>
                    <a:pt x="23156" y="529770"/>
                  </a:lnTo>
                  <a:lnTo>
                    <a:pt x="36182" y="485876"/>
                  </a:lnTo>
                  <a:lnTo>
                    <a:pt x="52102" y="442730"/>
                  </a:lnTo>
                  <a:lnTo>
                    <a:pt x="70917" y="400480"/>
                  </a:lnTo>
                  <a:lnTo>
                    <a:pt x="92627" y="359277"/>
                  </a:lnTo>
                  <a:lnTo>
                    <a:pt x="117231" y="319269"/>
                  </a:lnTo>
                  <a:lnTo>
                    <a:pt x="144730" y="280607"/>
                  </a:lnTo>
                  <a:lnTo>
                    <a:pt x="175123" y="243438"/>
                  </a:lnTo>
                  <a:lnTo>
                    <a:pt x="208411" y="207914"/>
                  </a:lnTo>
                  <a:lnTo>
                    <a:pt x="244020" y="174706"/>
                  </a:lnTo>
                  <a:lnTo>
                    <a:pt x="281278" y="144385"/>
                  </a:lnTo>
                  <a:lnTo>
                    <a:pt x="320034" y="116952"/>
                  </a:lnTo>
                  <a:lnTo>
                    <a:pt x="360139" y="92406"/>
                  </a:lnTo>
                  <a:lnTo>
                    <a:pt x="401443" y="70748"/>
                  </a:lnTo>
                  <a:lnTo>
                    <a:pt x="443795" y="51978"/>
                  </a:lnTo>
                  <a:lnTo>
                    <a:pt x="487048" y="36096"/>
                  </a:lnTo>
                  <a:lnTo>
                    <a:pt x="531049" y="23101"/>
                  </a:lnTo>
                  <a:lnTo>
                    <a:pt x="575650" y="12994"/>
                  </a:lnTo>
                  <a:lnTo>
                    <a:pt x="620700" y="5775"/>
                  </a:lnTo>
                  <a:lnTo>
                    <a:pt x="666051" y="1443"/>
                  </a:lnTo>
                  <a:lnTo>
                    <a:pt x="711551" y="0"/>
                  </a:lnTo>
                  <a:lnTo>
                    <a:pt x="757051" y="1443"/>
                  </a:lnTo>
                  <a:lnTo>
                    <a:pt x="802401" y="5775"/>
                  </a:lnTo>
                  <a:lnTo>
                    <a:pt x="847452" y="12994"/>
                  </a:lnTo>
                  <a:lnTo>
                    <a:pt x="892053" y="23101"/>
                  </a:lnTo>
                  <a:lnTo>
                    <a:pt x="936054" y="36096"/>
                  </a:lnTo>
                  <a:lnTo>
                    <a:pt x="979306" y="51978"/>
                  </a:lnTo>
                  <a:lnTo>
                    <a:pt x="1021659" y="70748"/>
                  </a:lnTo>
                  <a:lnTo>
                    <a:pt x="1062963" y="92406"/>
                  </a:lnTo>
                  <a:lnTo>
                    <a:pt x="1103068" y="116952"/>
                  </a:lnTo>
                  <a:lnTo>
                    <a:pt x="1141824" y="144385"/>
                  </a:lnTo>
                  <a:lnTo>
                    <a:pt x="1179081" y="174706"/>
                  </a:lnTo>
                  <a:lnTo>
                    <a:pt x="1214690" y="207914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23"/>
                <p:cNvSpPr txBox="1"/>
                <p:nvPr/>
              </p:nvSpPr>
              <p:spPr>
                <a:xfrm>
                  <a:off x="5376350" y="7830633"/>
                  <a:ext cx="329396" cy="1137491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0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3600" dirty="0">
                    <a:latin typeface="Chaparral Pro Light" panose="02060403030505090203" pitchFamily="18" charset="0"/>
                    <a:cs typeface="Arial Black"/>
                  </a:endParaRPr>
                </a:p>
                <a:p>
                  <a:pPr marL="12700">
                    <a:spcBef>
                      <a:spcPts val="130"/>
                    </a:spcBef>
                  </a:pPr>
                  <a:endParaRPr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23" name="object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350" y="7830633"/>
                  <a:ext cx="329396" cy="1137491"/>
                </a:xfrm>
                <a:prstGeom prst="rect">
                  <a:avLst/>
                </a:prstGeom>
                <a:blipFill>
                  <a:blip r:embed="rId3"/>
                  <a:stretch>
                    <a:fillRect r="-240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bject 24"/>
            <p:cNvSpPr/>
            <p:nvPr/>
          </p:nvSpPr>
          <p:spPr>
            <a:xfrm>
              <a:off x="5525820" y="7316673"/>
              <a:ext cx="0" cy="207917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249659"/>
                  </a:moveTo>
                  <a:lnTo>
                    <a:pt x="0" y="0"/>
                  </a:lnTo>
                </a:path>
              </a:pathLst>
            </a:custGeom>
            <a:ln w="49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404605" y="6991219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39" h="391795">
                  <a:moveTo>
                    <a:pt x="147218" y="0"/>
                  </a:moveTo>
                  <a:lnTo>
                    <a:pt x="0" y="391617"/>
                  </a:lnTo>
                  <a:lnTo>
                    <a:pt x="294424" y="391617"/>
                  </a:lnTo>
                  <a:lnTo>
                    <a:pt x="147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404603" y="6991221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39" h="391795">
                  <a:moveTo>
                    <a:pt x="147217" y="0"/>
                  </a:moveTo>
                  <a:lnTo>
                    <a:pt x="0" y="391622"/>
                  </a:lnTo>
                  <a:lnTo>
                    <a:pt x="294434" y="391622"/>
                  </a:lnTo>
                  <a:lnTo>
                    <a:pt x="147217" y="0"/>
                  </a:lnTo>
                  <a:close/>
                </a:path>
              </a:pathLst>
            </a:custGeom>
            <a:ln w="49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879407" y="5734160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60">
                  <a:moveTo>
                    <a:pt x="1214690" y="207903"/>
                  </a:moveTo>
                  <a:lnTo>
                    <a:pt x="1247980" y="243425"/>
                  </a:lnTo>
                  <a:lnTo>
                    <a:pt x="1278375" y="280592"/>
                  </a:lnTo>
                  <a:lnTo>
                    <a:pt x="1305875" y="319254"/>
                  </a:lnTo>
                  <a:lnTo>
                    <a:pt x="1330481" y="359261"/>
                  </a:lnTo>
                  <a:lnTo>
                    <a:pt x="1352192" y="400464"/>
                  </a:lnTo>
                  <a:lnTo>
                    <a:pt x="1371007" y="442713"/>
                  </a:lnTo>
                  <a:lnTo>
                    <a:pt x="1386929" y="485860"/>
                  </a:lnTo>
                  <a:lnTo>
                    <a:pt x="1399955" y="529754"/>
                  </a:lnTo>
                  <a:lnTo>
                    <a:pt x="1410087" y="574247"/>
                  </a:lnTo>
                  <a:lnTo>
                    <a:pt x="1417324" y="619187"/>
                  </a:lnTo>
                  <a:lnTo>
                    <a:pt x="1421666" y="664427"/>
                  </a:lnTo>
                  <a:lnTo>
                    <a:pt x="1423113" y="709816"/>
                  </a:lnTo>
                  <a:lnTo>
                    <a:pt x="1421666" y="755205"/>
                  </a:lnTo>
                  <a:lnTo>
                    <a:pt x="1417324" y="800445"/>
                  </a:lnTo>
                  <a:lnTo>
                    <a:pt x="1410087" y="845386"/>
                  </a:lnTo>
                  <a:lnTo>
                    <a:pt x="1399955" y="889878"/>
                  </a:lnTo>
                  <a:lnTo>
                    <a:pt x="1386929" y="933772"/>
                  </a:lnTo>
                  <a:lnTo>
                    <a:pt x="1371007" y="976919"/>
                  </a:lnTo>
                  <a:lnTo>
                    <a:pt x="1352192" y="1019168"/>
                  </a:lnTo>
                  <a:lnTo>
                    <a:pt x="1330481" y="1060372"/>
                  </a:lnTo>
                  <a:lnTo>
                    <a:pt x="1305875" y="1100379"/>
                  </a:lnTo>
                  <a:lnTo>
                    <a:pt x="1278375" y="1139040"/>
                  </a:lnTo>
                  <a:lnTo>
                    <a:pt x="1247980" y="1176207"/>
                  </a:lnTo>
                  <a:lnTo>
                    <a:pt x="1214690" y="1211729"/>
                  </a:lnTo>
                  <a:lnTo>
                    <a:pt x="1179079" y="1244936"/>
                  </a:lnTo>
                  <a:lnTo>
                    <a:pt x="1141820" y="1275255"/>
                  </a:lnTo>
                  <a:lnTo>
                    <a:pt x="1103063" y="1302687"/>
                  </a:lnTo>
                  <a:lnTo>
                    <a:pt x="1062957" y="1327231"/>
                  </a:lnTo>
                  <a:lnTo>
                    <a:pt x="1021653" y="1348888"/>
                  </a:lnTo>
                  <a:lnTo>
                    <a:pt x="979301" y="1367657"/>
                  </a:lnTo>
                  <a:lnTo>
                    <a:pt x="936049" y="1383538"/>
                  </a:lnTo>
                  <a:lnTo>
                    <a:pt x="892048" y="1396532"/>
                  </a:lnTo>
                  <a:lnTo>
                    <a:pt x="847448" y="1406639"/>
                  </a:lnTo>
                  <a:lnTo>
                    <a:pt x="802399" y="1413858"/>
                  </a:lnTo>
                  <a:lnTo>
                    <a:pt x="757050" y="1418189"/>
                  </a:lnTo>
                  <a:lnTo>
                    <a:pt x="711551" y="1419633"/>
                  </a:lnTo>
                  <a:lnTo>
                    <a:pt x="666052" y="1418189"/>
                  </a:lnTo>
                  <a:lnTo>
                    <a:pt x="620703" y="1413858"/>
                  </a:lnTo>
                  <a:lnTo>
                    <a:pt x="575653" y="1406639"/>
                  </a:lnTo>
                  <a:lnTo>
                    <a:pt x="531053" y="1396532"/>
                  </a:lnTo>
                  <a:lnTo>
                    <a:pt x="487053" y="1383538"/>
                  </a:lnTo>
                  <a:lnTo>
                    <a:pt x="443801" y="1367657"/>
                  </a:lnTo>
                  <a:lnTo>
                    <a:pt x="401448" y="1348888"/>
                  </a:lnTo>
                  <a:lnTo>
                    <a:pt x="360144" y="1327231"/>
                  </a:lnTo>
                  <a:lnTo>
                    <a:pt x="320039" y="1302687"/>
                  </a:lnTo>
                  <a:lnTo>
                    <a:pt x="281281" y="1275255"/>
                  </a:lnTo>
                  <a:lnTo>
                    <a:pt x="244022" y="1244936"/>
                  </a:lnTo>
                  <a:lnTo>
                    <a:pt x="208411" y="1211729"/>
                  </a:lnTo>
                  <a:lnTo>
                    <a:pt x="175123" y="1176207"/>
                  </a:lnTo>
                  <a:lnTo>
                    <a:pt x="144730" y="1139040"/>
                  </a:lnTo>
                  <a:lnTo>
                    <a:pt x="117231" y="1100379"/>
                  </a:lnTo>
                  <a:lnTo>
                    <a:pt x="92627" y="1060372"/>
                  </a:lnTo>
                  <a:lnTo>
                    <a:pt x="70917" y="1019168"/>
                  </a:lnTo>
                  <a:lnTo>
                    <a:pt x="52102" y="976919"/>
                  </a:lnTo>
                  <a:lnTo>
                    <a:pt x="36182" y="933772"/>
                  </a:lnTo>
                  <a:lnTo>
                    <a:pt x="23156" y="889878"/>
                  </a:lnTo>
                  <a:lnTo>
                    <a:pt x="13025" y="845386"/>
                  </a:lnTo>
                  <a:lnTo>
                    <a:pt x="5789" y="800445"/>
                  </a:lnTo>
                  <a:lnTo>
                    <a:pt x="1447" y="755205"/>
                  </a:lnTo>
                  <a:lnTo>
                    <a:pt x="0" y="709816"/>
                  </a:lnTo>
                  <a:lnTo>
                    <a:pt x="1447" y="664427"/>
                  </a:lnTo>
                  <a:lnTo>
                    <a:pt x="5789" y="619187"/>
                  </a:lnTo>
                  <a:lnTo>
                    <a:pt x="13025" y="574247"/>
                  </a:lnTo>
                  <a:lnTo>
                    <a:pt x="23156" y="529754"/>
                  </a:lnTo>
                  <a:lnTo>
                    <a:pt x="36182" y="485860"/>
                  </a:lnTo>
                  <a:lnTo>
                    <a:pt x="52102" y="442713"/>
                  </a:lnTo>
                  <a:lnTo>
                    <a:pt x="70917" y="400464"/>
                  </a:lnTo>
                  <a:lnTo>
                    <a:pt x="92627" y="359261"/>
                  </a:lnTo>
                  <a:lnTo>
                    <a:pt x="117231" y="319254"/>
                  </a:lnTo>
                  <a:lnTo>
                    <a:pt x="144730" y="280592"/>
                  </a:lnTo>
                  <a:lnTo>
                    <a:pt x="175123" y="243425"/>
                  </a:lnTo>
                  <a:lnTo>
                    <a:pt x="208411" y="207903"/>
                  </a:lnTo>
                  <a:lnTo>
                    <a:pt x="244022" y="174696"/>
                  </a:lnTo>
                  <a:lnTo>
                    <a:pt x="281281" y="144377"/>
                  </a:lnTo>
                  <a:lnTo>
                    <a:pt x="320039" y="116945"/>
                  </a:lnTo>
                  <a:lnTo>
                    <a:pt x="360144" y="92401"/>
                  </a:lnTo>
                  <a:lnTo>
                    <a:pt x="401448" y="70745"/>
                  </a:lnTo>
                  <a:lnTo>
                    <a:pt x="443801" y="51975"/>
                  </a:lnTo>
                  <a:lnTo>
                    <a:pt x="487053" y="36094"/>
                  </a:lnTo>
                  <a:lnTo>
                    <a:pt x="531053" y="23100"/>
                  </a:lnTo>
                  <a:lnTo>
                    <a:pt x="575653" y="12993"/>
                  </a:lnTo>
                  <a:lnTo>
                    <a:pt x="620703" y="5775"/>
                  </a:lnTo>
                  <a:lnTo>
                    <a:pt x="666052" y="1443"/>
                  </a:lnTo>
                  <a:lnTo>
                    <a:pt x="711551" y="0"/>
                  </a:lnTo>
                  <a:lnTo>
                    <a:pt x="757050" y="1443"/>
                  </a:lnTo>
                  <a:lnTo>
                    <a:pt x="802399" y="5775"/>
                  </a:lnTo>
                  <a:lnTo>
                    <a:pt x="847448" y="12993"/>
                  </a:lnTo>
                  <a:lnTo>
                    <a:pt x="892048" y="23100"/>
                  </a:lnTo>
                  <a:lnTo>
                    <a:pt x="936049" y="36094"/>
                  </a:lnTo>
                  <a:lnTo>
                    <a:pt x="979301" y="51975"/>
                  </a:lnTo>
                  <a:lnTo>
                    <a:pt x="1021653" y="70745"/>
                  </a:lnTo>
                  <a:lnTo>
                    <a:pt x="1062957" y="92401"/>
                  </a:lnTo>
                  <a:lnTo>
                    <a:pt x="1103063" y="116945"/>
                  </a:lnTo>
                  <a:lnTo>
                    <a:pt x="1141820" y="144377"/>
                  </a:lnTo>
                  <a:lnTo>
                    <a:pt x="1179079" y="174696"/>
                  </a:lnTo>
                  <a:lnTo>
                    <a:pt x="1214690" y="207903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bject 28"/>
                <p:cNvSpPr txBox="1"/>
                <p:nvPr/>
              </p:nvSpPr>
              <p:spPr>
                <a:xfrm>
                  <a:off x="7283726" y="6027275"/>
                  <a:ext cx="332010" cy="565539"/>
                </a:xfrm>
                <a:prstGeom prst="rect">
                  <a:avLst/>
                </a:prstGeom>
              </p:spPr>
              <p:txBody>
                <a:bodyPr vert="horz" wrap="square" lIns="0" tIns="11430" rIns="0" bIns="0" rtlCol="0">
                  <a:spAutoFit/>
                </a:bodyPr>
                <a:lstStyle/>
                <a:p>
                  <a:pPr marL="12700">
                    <a:spcBef>
                      <a:spcPts val="9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28" name="object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726" y="6027275"/>
                  <a:ext cx="332010" cy="565539"/>
                </a:xfrm>
                <a:prstGeom prst="rect">
                  <a:avLst/>
                </a:prstGeom>
                <a:blipFill>
                  <a:blip r:embed="rId4"/>
                  <a:stretch>
                    <a:fillRect r="-309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bject 29"/>
            <p:cNvSpPr/>
            <p:nvPr/>
          </p:nvSpPr>
          <p:spPr>
            <a:xfrm>
              <a:off x="6959581" y="5369363"/>
              <a:ext cx="230054" cy="434304"/>
            </a:xfrm>
            <a:custGeom>
              <a:avLst/>
              <a:gdLst/>
              <a:ahLst/>
              <a:cxnLst/>
              <a:rect l="l" t="t" r="r" b="b"/>
              <a:pathLst>
                <a:path w="279400" h="522604">
                  <a:moveTo>
                    <a:pt x="279261" y="522311"/>
                  </a:moveTo>
                  <a:lnTo>
                    <a:pt x="0" y="0"/>
                  </a:lnTo>
                </a:path>
              </a:pathLst>
            </a:custGeom>
            <a:ln w="490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807456" y="5082194"/>
              <a:ext cx="259334" cy="344593"/>
            </a:xfrm>
            <a:custGeom>
              <a:avLst/>
              <a:gdLst/>
              <a:ahLst/>
              <a:cxnLst/>
              <a:rect l="l" t="t" r="r" b="b"/>
              <a:pathLst>
                <a:path w="314960" h="414654">
                  <a:moveTo>
                    <a:pt x="0" y="0"/>
                  </a:moveTo>
                  <a:lnTo>
                    <a:pt x="54851" y="414654"/>
                  </a:lnTo>
                  <a:lnTo>
                    <a:pt x="314642" y="276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807466" y="5082200"/>
              <a:ext cx="259334" cy="344593"/>
            </a:xfrm>
            <a:custGeom>
              <a:avLst/>
              <a:gdLst/>
              <a:ahLst/>
              <a:cxnLst/>
              <a:rect l="l" t="t" r="r" b="b"/>
              <a:pathLst>
                <a:path w="314960" h="414654">
                  <a:moveTo>
                    <a:pt x="0" y="0"/>
                  </a:moveTo>
                  <a:lnTo>
                    <a:pt x="54843" y="414659"/>
                  </a:lnTo>
                  <a:lnTo>
                    <a:pt x="314627" y="276436"/>
                  </a:lnTo>
                  <a:lnTo>
                    <a:pt x="0" y="0"/>
                  </a:lnTo>
                  <a:close/>
                </a:path>
              </a:pathLst>
            </a:custGeom>
            <a:ln w="490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879407" y="7524138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59">
                  <a:moveTo>
                    <a:pt x="1214690" y="207914"/>
                  </a:moveTo>
                  <a:lnTo>
                    <a:pt x="1247980" y="243438"/>
                  </a:lnTo>
                  <a:lnTo>
                    <a:pt x="1278375" y="280607"/>
                  </a:lnTo>
                  <a:lnTo>
                    <a:pt x="1305875" y="319269"/>
                  </a:lnTo>
                  <a:lnTo>
                    <a:pt x="1330481" y="359277"/>
                  </a:lnTo>
                  <a:lnTo>
                    <a:pt x="1352192" y="400480"/>
                  </a:lnTo>
                  <a:lnTo>
                    <a:pt x="1371007" y="442730"/>
                  </a:lnTo>
                  <a:lnTo>
                    <a:pt x="1386929" y="485876"/>
                  </a:lnTo>
                  <a:lnTo>
                    <a:pt x="1399955" y="529770"/>
                  </a:lnTo>
                  <a:lnTo>
                    <a:pt x="1410087" y="574261"/>
                  </a:lnTo>
                  <a:lnTo>
                    <a:pt x="1417324" y="619201"/>
                  </a:lnTo>
                  <a:lnTo>
                    <a:pt x="1421666" y="664439"/>
                  </a:lnTo>
                  <a:lnTo>
                    <a:pt x="1423113" y="709827"/>
                  </a:lnTo>
                  <a:lnTo>
                    <a:pt x="1421666" y="755215"/>
                  </a:lnTo>
                  <a:lnTo>
                    <a:pt x="1417324" y="800454"/>
                  </a:lnTo>
                  <a:lnTo>
                    <a:pt x="1410087" y="845393"/>
                  </a:lnTo>
                  <a:lnTo>
                    <a:pt x="1399955" y="889885"/>
                  </a:lnTo>
                  <a:lnTo>
                    <a:pt x="1386929" y="933778"/>
                  </a:lnTo>
                  <a:lnTo>
                    <a:pt x="1371007" y="976924"/>
                  </a:lnTo>
                  <a:lnTo>
                    <a:pt x="1352192" y="1019174"/>
                  </a:lnTo>
                  <a:lnTo>
                    <a:pt x="1330481" y="1060377"/>
                  </a:lnTo>
                  <a:lnTo>
                    <a:pt x="1305875" y="1100385"/>
                  </a:lnTo>
                  <a:lnTo>
                    <a:pt x="1278375" y="1139048"/>
                  </a:lnTo>
                  <a:lnTo>
                    <a:pt x="1247980" y="1176216"/>
                  </a:lnTo>
                  <a:lnTo>
                    <a:pt x="1214690" y="1211740"/>
                  </a:lnTo>
                  <a:lnTo>
                    <a:pt x="1179079" y="1244949"/>
                  </a:lnTo>
                  <a:lnTo>
                    <a:pt x="1141820" y="1275269"/>
                  </a:lnTo>
                  <a:lnTo>
                    <a:pt x="1103063" y="1302703"/>
                  </a:lnTo>
                  <a:lnTo>
                    <a:pt x="1062957" y="1327248"/>
                  </a:lnTo>
                  <a:lnTo>
                    <a:pt x="1021653" y="1348906"/>
                  </a:lnTo>
                  <a:lnTo>
                    <a:pt x="979301" y="1367676"/>
                  </a:lnTo>
                  <a:lnTo>
                    <a:pt x="936049" y="1383558"/>
                  </a:lnTo>
                  <a:lnTo>
                    <a:pt x="892048" y="1396553"/>
                  </a:lnTo>
                  <a:lnTo>
                    <a:pt x="847448" y="1406660"/>
                  </a:lnTo>
                  <a:lnTo>
                    <a:pt x="802399" y="1413879"/>
                  </a:lnTo>
                  <a:lnTo>
                    <a:pt x="757050" y="1418211"/>
                  </a:lnTo>
                  <a:lnTo>
                    <a:pt x="711551" y="1419655"/>
                  </a:lnTo>
                  <a:lnTo>
                    <a:pt x="666052" y="1418211"/>
                  </a:lnTo>
                  <a:lnTo>
                    <a:pt x="620703" y="1413879"/>
                  </a:lnTo>
                  <a:lnTo>
                    <a:pt x="575653" y="1406660"/>
                  </a:lnTo>
                  <a:lnTo>
                    <a:pt x="531053" y="1396553"/>
                  </a:lnTo>
                  <a:lnTo>
                    <a:pt x="487053" y="1383558"/>
                  </a:lnTo>
                  <a:lnTo>
                    <a:pt x="443801" y="1367676"/>
                  </a:lnTo>
                  <a:lnTo>
                    <a:pt x="401448" y="1348906"/>
                  </a:lnTo>
                  <a:lnTo>
                    <a:pt x="360144" y="1327248"/>
                  </a:lnTo>
                  <a:lnTo>
                    <a:pt x="320039" y="1302703"/>
                  </a:lnTo>
                  <a:lnTo>
                    <a:pt x="281281" y="1275269"/>
                  </a:lnTo>
                  <a:lnTo>
                    <a:pt x="244022" y="1244949"/>
                  </a:lnTo>
                  <a:lnTo>
                    <a:pt x="208411" y="1211740"/>
                  </a:lnTo>
                  <a:lnTo>
                    <a:pt x="175123" y="1176216"/>
                  </a:lnTo>
                  <a:lnTo>
                    <a:pt x="144730" y="1139048"/>
                  </a:lnTo>
                  <a:lnTo>
                    <a:pt x="117231" y="1100385"/>
                  </a:lnTo>
                  <a:lnTo>
                    <a:pt x="92627" y="1060377"/>
                  </a:lnTo>
                  <a:lnTo>
                    <a:pt x="70917" y="1019174"/>
                  </a:lnTo>
                  <a:lnTo>
                    <a:pt x="52102" y="976924"/>
                  </a:lnTo>
                  <a:lnTo>
                    <a:pt x="36182" y="933778"/>
                  </a:lnTo>
                  <a:lnTo>
                    <a:pt x="23156" y="889885"/>
                  </a:lnTo>
                  <a:lnTo>
                    <a:pt x="13025" y="845393"/>
                  </a:lnTo>
                  <a:lnTo>
                    <a:pt x="5789" y="800454"/>
                  </a:lnTo>
                  <a:lnTo>
                    <a:pt x="1447" y="755215"/>
                  </a:lnTo>
                  <a:lnTo>
                    <a:pt x="0" y="709827"/>
                  </a:lnTo>
                  <a:lnTo>
                    <a:pt x="1447" y="664439"/>
                  </a:lnTo>
                  <a:lnTo>
                    <a:pt x="5789" y="619201"/>
                  </a:lnTo>
                  <a:lnTo>
                    <a:pt x="13025" y="574261"/>
                  </a:lnTo>
                  <a:lnTo>
                    <a:pt x="23156" y="529770"/>
                  </a:lnTo>
                  <a:lnTo>
                    <a:pt x="36182" y="485876"/>
                  </a:lnTo>
                  <a:lnTo>
                    <a:pt x="52102" y="442730"/>
                  </a:lnTo>
                  <a:lnTo>
                    <a:pt x="70917" y="400480"/>
                  </a:lnTo>
                  <a:lnTo>
                    <a:pt x="92627" y="359277"/>
                  </a:lnTo>
                  <a:lnTo>
                    <a:pt x="117231" y="319269"/>
                  </a:lnTo>
                  <a:lnTo>
                    <a:pt x="144730" y="280607"/>
                  </a:lnTo>
                  <a:lnTo>
                    <a:pt x="175123" y="243438"/>
                  </a:lnTo>
                  <a:lnTo>
                    <a:pt x="208411" y="207914"/>
                  </a:lnTo>
                  <a:lnTo>
                    <a:pt x="244022" y="174706"/>
                  </a:lnTo>
                  <a:lnTo>
                    <a:pt x="281281" y="144385"/>
                  </a:lnTo>
                  <a:lnTo>
                    <a:pt x="320039" y="116952"/>
                  </a:lnTo>
                  <a:lnTo>
                    <a:pt x="360144" y="92406"/>
                  </a:lnTo>
                  <a:lnTo>
                    <a:pt x="401448" y="70748"/>
                  </a:lnTo>
                  <a:lnTo>
                    <a:pt x="443801" y="51978"/>
                  </a:lnTo>
                  <a:lnTo>
                    <a:pt x="487053" y="36096"/>
                  </a:lnTo>
                  <a:lnTo>
                    <a:pt x="531053" y="23101"/>
                  </a:lnTo>
                  <a:lnTo>
                    <a:pt x="575653" y="12994"/>
                  </a:lnTo>
                  <a:lnTo>
                    <a:pt x="620703" y="5775"/>
                  </a:lnTo>
                  <a:lnTo>
                    <a:pt x="666052" y="1443"/>
                  </a:lnTo>
                  <a:lnTo>
                    <a:pt x="711551" y="0"/>
                  </a:lnTo>
                  <a:lnTo>
                    <a:pt x="757050" y="1443"/>
                  </a:lnTo>
                  <a:lnTo>
                    <a:pt x="802399" y="5775"/>
                  </a:lnTo>
                  <a:lnTo>
                    <a:pt x="847448" y="12994"/>
                  </a:lnTo>
                  <a:lnTo>
                    <a:pt x="892048" y="23101"/>
                  </a:lnTo>
                  <a:lnTo>
                    <a:pt x="936049" y="36096"/>
                  </a:lnTo>
                  <a:lnTo>
                    <a:pt x="979301" y="51978"/>
                  </a:lnTo>
                  <a:lnTo>
                    <a:pt x="1021653" y="70748"/>
                  </a:lnTo>
                  <a:lnTo>
                    <a:pt x="1062957" y="92406"/>
                  </a:lnTo>
                  <a:lnTo>
                    <a:pt x="1103063" y="116952"/>
                  </a:lnTo>
                  <a:lnTo>
                    <a:pt x="1141820" y="144385"/>
                  </a:lnTo>
                  <a:lnTo>
                    <a:pt x="1179079" y="174706"/>
                  </a:lnTo>
                  <a:lnTo>
                    <a:pt x="1214690" y="207914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bject 33"/>
                <p:cNvSpPr txBox="1"/>
                <p:nvPr/>
              </p:nvSpPr>
              <p:spPr>
                <a:xfrm>
                  <a:off x="7315813" y="7830633"/>
                  <a:ext cx="329396" cy="570669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0">
                    <a:spcBef>
                      <a:spcPts val="9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altLang="zh-TW"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33" name="object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813" y="7830633"/>
                  <a:ext cx="329396" cy="570669"/>
                </a:xfrm>
                <a:prstGeom prst="rect">
                  <a:avLst/>
                </a:prstGeom>
                <a:blipFill>
                  <a:blip r:embed="rId5"/>
                  <a:stretch>
                    <a:fillRect r="-277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bject 34"/>
            <p:cNvSpPr/>
            <p:nvPr/>
          </p:nvSpPr>
          <p:spPr>
            <a:xfrm>
              <a:off x="7465289" y="7316673"/>
              <a:ext cx="0" cy="207917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249659"/>
                  </a:moveTo>
                  <a:lnTo>
                    <a:pt x="0" y="0"/>
                  </a:lnTo>
                </a:path>
              </a:pathLst>
            </a:custGeom>
            <a:ln w="49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344068" y="6991219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39" h="391795">
                  <a:moveTo>
                    <a:pt x="147218" y="0"/>
                  </a:moveTo>
                  <a:lnTo>
                    <a:pt x="0" y="391617"/>
                  </a:lnTo>
                  <a:lnTo>
                    <a:pt x="294436" y="391617"/>
                  </a:lnTo>
                  <a:lnTo>
                    <a:pt x="147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344072" y="6991221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39" h="391795">
                  <a:moveTo>
                    <a:pt x="147217" y="0"/>
                  </a:moveTo>
                  <a:lnTo>
                    <a:pt x="0" y="391622"/>
                  </a:lnTo>
                  <a:lnTo>
                    <a:pt x="294434" y="391622"/>
                  </a:lnTo>
                  <a:lnTo>
                    <a:pt x="147217" y="0"/>
                  </a:lnTo>
                  <a:close/>
                </a:path>
              </a:pathLst>
            </a:custGeom>
            <a:ln w="49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5957711" y="6994793"/>
              <a:ext cx="781139" cy="720849"/>
            </a:xfrm>
            <a:custGeom>
              <a:avLst/>
              <a:gdLst/>
              <a:ahLst/>
              <a:cxnLst/>
              <a:rect l="l" t="t" r="r" b="b"/>
              <a:pathLst>
                <a:path w="948689" h="867409">
                  <a:moveTo>
                    <a:pt x="0" y="867159"/>
                  </a:moveTo>
                  <a:lnTo>
                    <a:pt x="948295" y="0"/>
                  </a:lnTo>
                </a:path>
              </a:pathLst>
            </a:custGeom>
            <a:ln w="490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656614" y="6774869"/>
              <a:ext cx="320508" cy="310292"/>
            </a:xfrm>
            <a:custGeom>
              <a:avLst/>
              <a:gdLst/>
              <a:ahLst/>
              <a:cxnLst/>
              <a:rect l="l" t="t" r="r" b="b"/>
              <a:pathLst>
                <a:path w="389254" h="373379">
                  <a:moveTo>
                    <a:pt x="388874" y="0"/>
                  </a:moveTo>
                  <a:lnTo>
                    <a:pt x="0" y="156375"/>
                  </a:lnTo>
                  <a:lnTo>
                    <a:pt x="198958" y="372897"/>
                  </a:lnTo>
                  <a:lnTo>
                    <a:pt x="388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6656617" y="6774876"/>
              <a:ext cx="320508" cy="310292"/>
            </a:xfrm>
            <a:custGeom>
              <a:avLst/>
              <a:gdLst/>
              <a:ahLst/>
              <a:cxnLst/>
              <a:rect l="l" t="t" r="r" b="b"/>
              <a:pathLst>
                <a:path w="389254" h="373379">
                  <a:moveTo>
                    <a:pt x="388869" y="0"/>
                  </a:moveTo>
                  <a:lnTo>
                    <a:pt x="0" y="156374"/>
                  </a:lnTo>
                  <a:lnTo>
                    <a:pt x="198954" y="372888"/>
                  </a:lnTo>
                  <a:lnTo>
                    <a:pt x="388869" y="0"/>
                  </a:lnTo>
                  <a:close/>
                </a:path>
              </a:pathLst>
            </a:custGeom>
            <a:ln w="49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252584" y="6994793"/>
              <a:ext cx="781139" cy="720849"/>
            </a:xfrm>
            <a:custGeom>
              <a:avLst/>
              <a:gdLst/>
              <a:ahLst/>
              <a:cxnLst/>
              <a:rect l="l" t="t" r="r" b="b"/>
              <a:pathLst>
                <a:path w="948689" h="867409">
                  <a:moveTo>
                    <a:pt x="948295" y="867159"/>
                  </a:moveTo>
                  <a:lnTo>
                    <a:pt x="0" y="0"/>
                  </a:lnTo>
                </a:path>
              </a:pathLst>
            </a:custGeom>
            <a:ln w="490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6014302" y="6774869"/>
              <a:ext cx="320508" cy="310292"/>
            </a:xfrm>
            <a:custGeom>
              <a:avLst/>
              <a:gdLst/>
              <a:ahLst/>
              <a:cxnLst/>
              <a:rect l="l" t="t" r="r" b="b"/>
              <a:pathLst>
                <a:path w="389254" h="373379">
                  <a:moveTo>
                    <a:pt x="0" y="0"/>
                  </a:moveTo>
                  <a:lnTo>
                    <a:pt x="189915" y="372897"/>
                  </a:lnTo>
                  <a:lnTo>
                    <a:pt x="388874" y="156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014304" y="6774876"/>
              <a:ext cx="320508" cy="310292"/>
            </a:xfrm>
            <a:custGeom>
              <a:avLst/>
              <a:gdLst/>
              <a:ahLst/>
              <a:cxnLst/>
              <a:rect l="l" t="t" r="r" b="b"/>
              <a:pathLst>
                <a:path w="389254" h="373379">
                  <a:moveTo>
                    <a:pt x="0" y="0"/>
                  </a:moveTo>
                  <a:lnTo>
                    <a:pt x="189915" y="372888"/>
                  </a:lnTo>
                  <a:lnTo>
                    <a:pt x="388869" y="156374"/>
                  </a:lnTo>
                  <a:lnTo>
                    <a:pt x="0" y="0"/>
                  </a:lnTo>
                  <a:close/>
                </a:path>
              </a:pathLst>
            </a:custGeom>
            <a:ln w="490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68A78A45-56C0-48C0-A978-43895C20C549}"/>
              </a:ext>
            </a:extLst>
          </p:cNvPr>
          <p:cNvGrpSpPr/>
          <p:nvPr/>
        </p:nvGrpSpPr>
        <p:grpSpPr>
          <a:xfrm>
            <a:off x="2935622" y="4267200"/>
            <a:ext cx="1247896" cy="4800601"/>
            <a:chOff x="9026042" y="3903492"/>
            <a:chExt cx="1247896" cy="4800601"/>
          </a:xfrm>
        </p:grpSpPr>
        <p:sp>
          <p:nvSpPr>
            <p:cNvPr id="3" name="object 3"/>
            <p:cNvSpPr/>
            <p:nvPr/>
          </p:nvSpPr>
          <p:spPr>
            <a:xfrm>
              <a:off x="9101706" y="3903492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60">
                  <a:moveTo>
                    <a:pt x="1214701" y="207903"/>
                  </a:moveTo>
                  <a:lnTo>
                    <a:pt x="1247991" y="243425"/>
                  </a:lnTo>
                  <a:lnTo>
                    <a:pt x="1278386" y="280592"/>
                  </a:lnTo>
                  <a:lnTo>
                    <a:pt x="1305886" y="319254"/>
                  </a:lnTo>
                  <a:lnTo>
                    <a:pt x="1330492" y="359261"/>
                  </a:lnTo>
                  <a:lnTo>
                    <a:pt x="1352203" y="400464"/>
                  </a:lnTo>
                  <a:lnTo>
                    <a:pt x="1371018" y="442713"/>
                  </a:lnTo>
                  <a:lnTo>
                    <a:pt x="1386940" y="485860"/>
                  </a:lnTo>
                  <a:lnTo>
                    <a:pt x="1399966" y="529754"/>
                  </a:lnTo>
                  <a:lnTo>
                    <a:pt x="1410098" y="574247"/>
                  </a:lnTo>
                  <a:lnTo>
                    <a:pt x="1417335" y="619187"/>
                  </a:lnTo>
                  <a:lnTo>
                    <a:pt x="1421677" y="664427"/>
                  </a:lnTo>
                  <a:lnTo>
                    <a:pt x="1423124" y="709816"/>
                  </a:lnTo>
                  <a:lnTo>
                    <a:pt x="1421677" y="755205"/>
                  </a:lnTo>
                  <a:lnTo>
                    <a:pt x="1417335" y="800445"/>
                  </a:lnTo>
                  <a:lnTo>
                    <a:pt x="1410098" y="845386"/>
                  </a:lnTo>
                  <a:lnTo>
                    <a:pt x="1399966" y="889878"/>
                  </a:lnTo>
                  <a:lnTo>
                    <a:pt x="1386940" y="933772"/>
                  </a:lnTo>
                  <a:lnTo>
                    <a:pt x="1371018" y="976919"/>
                  </a:lnTo>
                  <a:lnTo>
                    <a:pt x="1352203" y="1019168"/>
                  </a:lnTo>
                  <a:lnTo>
                    <a:pt x="1330492" y="1060372"/>
                  </a:lnTo>
                  <a:lnTo>
                    <a:pt x="1305886" y="1100379"/>
                  </a:lnTo>
                  <a:lnTo>
                    <a:pt x="1278386" y="1139040"/>
                  </a:lnTo>
                  <a:lnTo>
                    <a:pt x="1247991" y="1176207"/>
                  </a:lnTo>
                  <a:lnTo>
                    <a:pt x="1214701" y="1211729"/>
                  </a:lnTo>
                  <a:lnTo>
                    <a:pt x="1179090" y="1244936"/>
                  </a:lnTo>
                  <a:lnTo>
                    <a:pt x="1141831" y="1275255"/>
                  </a:lnTo>
                  <a:lnTo>
                    <a:pt x="1103074" y="1302687"/>
                  </a:lnTo>
                  <a:lnTo>
                    <a:pt x="1062969" y="1327231"/>
                  </a:lnTo>
                  <a:lnTo>
                    <a:pt x="1021664" y="1348888"/>
                  </a:lnTo>
                  <a:lnTo>
                    <a:pt x="979312" y="1367657"/>
                  </a:lnTo>
                  <a:lnTo>
                    <a:pt x="936060" y="1383538"/>
                  </a:lnTo>
                  <a:lnTo>
                    <a:pt x="892059" y="1396532"/>
                  </a:lnTo>
                  <a:lnTo>
                    <a:pt x="847459" y="1406639"/>
                  </a:lnTo>
                  <a:lnTo>
                    <a:pt x="802410" y="1413858"/>
                  </a:lnTo>
                  <a:lnTo>
                    <a:pt x="757061" y="1418189"/>
                  </a:lnTo>
                  <a:lnTo>
                    <a:pt x="711562" y="1419633"/>
                  </a:lnTo>
                  <a:lnTo>
                    <a:pt x="666063" y="1418189"/>
                  </a:lnTo>
                  <a:lnTo>
                    <a:pt x="620714" y="1413858"/>
                  </a:lnTo>
                  <a:lnTo>
                    <a:pt x="575664" y="1406639"/>
                  </a:lnTo>
                  <a:lnTo>
                    <a:pt x="531064" y="1396532"/>
                  </a:lnTo>
                  <a:lnTo>
                    <a:pt x="487064" y="1383538"/>
                  </a:lnTo>
                  <a:lnTo>
                    <a:pt x="443812" y="1367657"/>
                  </a:lnTo>
                  <a:lnTo>
                    <a:pt x="401459" y="1348888"/>
                  </a:lnTo>
                  <a:lnTo>
                    <a:pt x="360155" y="1327231"/>
                  </a:lnTo>
                  <a:lnTo>
                    <a:pt x="320050" y="1302687"/>
                  </a:lnTo>
                  <a:lnTo>
                    <a:pt x="281292" y="1275255"/>
                  </a:lnTo>
                  <a:lnTo>
                    <a:pt x="244033" y="1244936"/>
                  </a:lnTo>
                  <a:lnTo>
                    <a:pt x="208422" y="1211729"/>
                  </a:lnTo>
                  <a:lnTo>
                    <a:pt x="175133" y="1176207"/>
                  </a:lnTo>
                  <a:lnTo>
                    <a:pt x="144738" y="1139040"/>
                  </a:lnTo>
                  <a:lnTo>
                    <a:pt x="117237" y="1100379"/>
                  </a:lnTo>
                  <a:lnTo>
                    <a:pt x="92632" y="1060372"/>
                  </a:lnTo>
                  <a:lnTo>
                    <a:pt x="70921" y="1019168"/>
                  </a:lnTo>
                  <a:lnTo>
                    <a:pt x="52105" y="976919"/>
                  </a:lnTo>
                  <a:lnTo>
                    <a:pt x="36184" y="933772"/>
                  </a:lnTo>
                  <a:lnTo>
                    <a:pt x="23158" y="889878"/>
                  </a:lnTo>
                  <a:lnTo>
                    <a:pt x="13026" y="845386"/>
                  </a:lnTo>
                  <a:lnTo>
                    <a:pt x="5789" y="800445"/>
                  </a:lnTo>
                  <a:lnTo>
                    <a:pt x="1447" y="755205"/>
                  </a:lnTo>
                  <a:lnTo>
                    <a:pt x="0" y="709816"/>
                  </a:lnTo>
                  <a:lnTo>
                    <a:pt x="1447" y="664427"/>
                  </a:lnTo>
                  <a:lnTo>
                    <a:pt x="5789" y="619187"/>
                  </a:lnTo>
                  <a:lnTo>
                    <a:pt x="13026" y="574247"/>
                  </a:lnTo>
                  <a:lnTo>
                    <a:pt x="23158" y="529754"/>
                  </a:lnTo>
                  <a:lnTo>
                    <a:pt x="36184" y="485860"/>
                  </a:lnTo>
                  <a:lnTo>
                    <a:pt x="52105" y="442713"/>
                  </a:lnTo>
                  <a:lnTo>
                    <a:pt x="70921" y="400464"/>
                  </a:lnTo>
                  <a:lnTo>
                    <a:pt x="92632" y="359261"/>
                  </a:lnTo>
                  <a:lnTo>
                    <a:pt x="117237" y="319254"/>
                  </a:lnTo>
                  <a:lnTo>
                    <a:pt x="144738" y="280592"/>
                  </a:lnTo>
                  <a:lnTo>
                    <a:pt x="175133" y="243425"/>
                  </a:lnTo>
                  <a:lnTo>
                    <a:pt x="208422" y="207903"/>
                  </a:lnTo>
                  <a:lnTo>
                    <a:pt x="244033" y="174696"/>
                  </a:lnTo>
                  <a:lnTo>
                    <a:pt x="281292" y="144377"/>
                  </a:lnTo>
                  <a:lnTo>
                    <a:pt x="320050" y="116945"/>
                  </a:lnTo>
                  <a:lnTo>
                    <a:pt x="360155" y="92401"/>
                  </a:lnTo>
                  <a:lnTo>
                    <a:pt x="401459" y="70745"/>
                  </a:lnTo>
                  <a:lnTo>
                    <a:pt x="443812" y="51975"/>
                  </a:lnTo>
                  <a:lnTo>
                    <a:pt x="487064" y="36094"/>
                  </a:lnTo>
                  <a:lnTo>
                    <a:pt x="531064" y="23100"/>
                  </a:lnTo>
                  <a:lnTo>
                    <a:pt x="575664" y="12993"/>
                  </a:lnTo>
                  <a:lnTo>
                    <a:pt x="620714" y="5775"/>
                  </a:lnTo>
                  <a:lnTo>
                    <a:pt x="666063" y="1443"/>
                  </a:lnTo>
                  <a:lnTo>
                    <a:pt x="711562" y="0"/>
                  </a:lnTo>
                  <a:lnTo>
                    <a:pt x="757061" y="1443"/>
                  </a:lnTo>
                  <a:lnTo>
                    <a:pt x="802410" y="5775"/>
                  </a:lnTo>
                  <a:lnTo>
                    <a:pt x="847459" y="12993"/>
                  </a:lnTo>
                  <a:lnTo>
                    <a:pt x="892059" y="23100"/>
                  </a:lnTo>
                  <a:lnTo>
                    <a:pt x="936060" y="36094"/>
                  </a:lnTo>
                  <a:lnTo>
                    <a:pt x="979312" y="51975"/>
                  </a:lnTo>
                  <a:lnTo>
                    <a:pt x="1021664" y="70745"/>
                  </a:lnTo>
                  <a:lnTo>
                    <a:pt x="1062969" y="92401"/>
                  </a:lnTo>
                  <a:lnTo>
                    <a:pt x="1103074" y="116945"/>
                  </a:lnTo>
                  <a:lnTo>
                    <a:pt x="1141831" y="144377"/>
                  </a:lnTo>
                  <a:lnTo>
                    <a:pt x="1179090" y="174696"/>
                  </a:lnTo>
                  <a:lnTo>
                    <a:pt x="1214701" y="207903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562099" y="4103914"/>
              <a:ext cx="176723" cy="63222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4000" i="1" dirty="0">
                  <a:cs typeface="Times New Roman"/>
                </a:rPr>
                <a:t>y</a:t>
              </a:r>
              <a:endParaRPr sz="4000" dirty="0">
                <a:cs typeface="Times New Roman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9101706" y="5734160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60">
                  <a:moveTo>
                    <a:pt x="1214701" y="207903"/>
                  </a:moveTo>
                  <a:lnTo>
                    <a:pt x="1247991" y="243425"/>
                  </a:lnTo>
                  <a:lnTo>
                    <a:pt x="1278386" y="280592"/>
                  </a:lnTo>
                  <a:lnTo>
                    <a:pt x="1305886" y="319254"/>
                  </a:lnTo>
                  <a:lnTo>
                    <a:pt x="1330492" y="359261"/>
                  </a:lnTo>
                  <a:lnTo>
                    <a:pt x="1352203" y="400464"/>
                  </a:lnTo>
                  <a:lnTo>
                    <a:pt x="1371018" y="442713"/>
                  </a:lnTo>
                  <a:lnTo>
                    <a:pt x="1386940" y="485860"/>
                  </a:lnTo>
                  <a:lnTo>
                    <a:pt x="1399966" y="529754"/>
                  </a:lnTo>
                  <a:lnTo>
                    <a:pt x="1410098" y="574247"/>
                  </a:lnTo>
                  <a:lnTo>
                    <a:pt x="1417335" y="619187"/>
                  </a:lnTo>
                  <a:lnTo>
                    <a:pt x="1421677" y="664427"/>
                  </a:lnTo>
                  <a:lnTo>
                    <a:pt x="1423124" y="709816"/>
                  </a:lnTo>
                  <a:lnTo>
                    <a:pt x="1421677" y="755205"/>
                  </a:lnTo>
                  <a:lnTo>
                    <a:pt x="1417335" y="800445"/>
                  </a:lnTo>
                  <a:lnTo>
                    <a:pt x="1410098" y="845386"/>
                  </a:lnTo>
                  <a:lnTo>
                    <a:pt x="1399966" y="889878"/>
                  </a:lnTo>
                  <a:lnTo>
                    <a:pt x="1386940" y="933772"/>
                  </a:lnTo>
                  <a:lnTo>
                    <a:pt x="1371018" y="976919"/>
                  </a:lnTo>
                  <a:lnTo>
                    <a:pt x="1352203" y="1019168"/>
                  </a:lnTo>
                  <a:lnTo>
                    <a:pt x="1330492" y="1060372"/>
                  </a:lnTo>
                  <a:lnTo>
                    <a:pt x="1305886" y="1100379"/>
                  </a:lnTo>
                  <a:lnTo>
                    <a:pt x="1278386" y="1139040"/>
                  </a:lnTo>
                  <a:lnTo>
                    <a:pt x="1247991" y="1176207"/>
                  </a:lnTo>
                  <a:lnTo>
                    <a:pt x="1214701" y="1211729"/>
                  </a:lnTo>
                  <a:lnTo>
                    <a:pt x="1179090" y="1244936"/>
                  </a:lnTo>
                  <a:lnTo>
                    <a:pt x="1141831" y="1275255"/>
                  </a:lnTo>
                  <a:lnTo>
                    <a:pt x="1103074" y="1302687"/>
                  </a:lnTo>
                  <a:lnTo>
                    <a:pt x="1062969" y="1327231"/>
                  </a:lnTo>
                  <a:lnTo>
                    <a:pt x="1021664" y="1348888"/>
                  </a:lnTo>
                  <a:lnTo>
                    <a:pt x="979312" y="1367657"/>
                  </a:lnTo>
                  <a:lnTo>
                    <a:pt x="936060" y="1383538"/>
                  </a:lnTo>
                  <a:lnTo>
                    <a:pt x="892059" y="1396532"/>
                  </a:lnTo>
                  <a:lnTo>
                    <a:pt x="847459" y="1406639"/>
                  </a:lnTo>
                  <a:lnTo>
                    <a:pt x="802410" y="1413858"/>
                  </a:lnTo>
                  <a:lnTo>
                    <a:pt x="757061" y="1418189"/>
                  </a:lnTo>
                  <a:lnTo>
                    <a:pt x="711562" y="1419633"/>
                  </a:lnTo>
                  <a:lnTo>
                    <a:pt x="666063" y="1418189"/>
                  </a:lnTo>
                  <a:lnTo>
                    <a:pt x="620714" y="1413858"/>
                  </a:lnTo>
                  <a:lnTo>
                    <a:pt x="575664" y="1406639"/>
                  </a:lnTo>
                  <a:lnTo>
                    <a:pt x="531064" y="1396532"/>
                  </a:lnTo>
                  <a:lnTo>
                    <a:pt x="487064" y="1383538"/>
                  </a:lnTo>
                  <a:lnTo>
                    <a:pt x="443812" y="1367657"/>
                  </a:lnTo>
                  <a:lnTo>
                    <a:pt x="401459" y="1348888"/>
                  </a:lnTo>
                  <a:lnTo>
                    <a:pt x="360155" y="1327231"/>
                  </a:lnTo>
                  <a:lnTo>
                    <a:pt x="320050" y="1302687"/>
                  </a:lnTo>
                  <a:lnTo>
                    <a:pt x="281292" y="1275255"/>
                  </a:lnTo>
                  <a:lnTo>
                    <a:pt x="244033" y="1244936"/>
                  </a:lnTo>
                  <a:lnTo>
                    <a:pt x="208422" y="1211729"/>
                  </a:lnTo>
                  <a:lnTo>
                    <a:pt x="175133" y="1176207"/>
                  </a:lnTo>
                  <a:lnTo>
                    <a:pt x="144738" y="1139040"/>
                  </a:lnTo>
                  <a:lnTo>
                    <a:pt x="117237" y="1100379"/>
                  </a:lnTo>
                  <a:lnTo>
                    <a:pt x="92632" y="1060372"/>
                  </a:lnTo>
                  <a:lnTo>
                    <a:pt x="70921" y="1019168"/>
                  </a:lnTo>
                  <a:lnTo>
                    <a:pt x="52105" y="976919"/>
                  </a:lnTo>
                  <a:lnTo>
                    <a:pt x="36184" y="933772"/>
                  </a:lnTo>
                  <a:lnTo>
                    <a:pt x="23158" y="889878"/>
                  </a:lnTo>
                  <a:lnTo>
                    <a:pt x="13026" y="845386"/>
                  </a:lnTo>
                  <a:lnTo>
                    <a:pt x="5789" y="800445"/>
                  </a:lnTo>
                  <a:lnTo>
                    <a:pt x="1447" y="755205"/>
                  </a:lnTo>
                  <a:lnTo>
                    <a:pt x="0" y="709816"/>
                  </a:lnTo>
                  <a:lnTo>
                    <a:pt x="1447" y="664427"/>
                  </a:lnTo>
                  <a:lnTo>
                    <a:pt x="5789" y="619187"/>
                  </a:lnTo>
                  <a:lnTo>
                    <a:pt x="13026" y="574247"/>
                  </a:lnTo>
                  <a:lnTo>
                    <a:pt x="23158" y="529754"/>
                  </a:lnTo>
                  <a:lnTo>
                    <a:pt x="36184" y="485860"/>
                  </a:lnTo>
                  <a:lnTo>
                    <a:pt x="52105" y="442713"/>
                  </a:lnTo>
                  <a:lnTo>
                    <a:pt x="70921" y="400464"/>
                  </a:lnTo>
                  <a:lnTo>
                    <a:pt x="92632" y="359261"/>
                  </a:lnTo>
                  <a:lnTo>
                    <a:pt x="117237" y="319254"/>
                  </a:lnTo>
                  <a:lnTo>
                    <a:pt x="144738" y="280592"/>
                  </a:lnTo>
                  <a:lnTo>
                    <a:pt x="175133" y="243425"/>
                  </a:lnTo>
                  <a:lnTo>
                    <a:pt x="208422" y="207903"/>
                  </a:lnTo>
                  <a:lnTo>
                    <a:pt x="244033" y="174696"/>
                  </a:lnTo>
                  <a:lnTo>
                    <a:pt x="281292" y="144377"/>
                  </a:lnTo>
                  <a:lnTo>
                    <a:pt x="320050" y="116945"/>
                  </a:lnTo>
                  <a:lnTo>
                    <a:pt x="360155" y="92401"/>
                  </a:lnTo>
                  <a:lnTo>
                    <a:pt x="401459" y="70745"/>
                  </a:lnTo>
                  <a:lnTo>
                    <a:pt x="443812" y="51975"/>
                  </a:lnTo>
                  <a:lnTo>
                    <a:pt x="487064" y="36094"/>
                  </a:lnTo>
                  <a:lnTo>
                    <a:pt x="531064" y="23100"/>
                  </a:lnTo>
                  <a:lnTo>
                    <a:pt x="575664" y="12993"/>
                  </a:lnTo>
                  <a:lnTo>
                    <a:pt x="620714" y="5775"/>
                  </a:lnTo>
                  <a:lnTo>
                    <a:pt x="666063" y="1443"/>
                  </a:lnTo>
                  <a:lnTo>
                    <a:pt x="711562" y="0"/>
                  </a:lnTo>
                  <a:lnTo>
                    <a:pt x="757061" y="1443"/>
                  </a:lnTo>
                  <a:lnTo>
                    <a:pt x="802410" y="5775"/>
                  </a:lnTo>
                  <a:lnTo>
                    <a:pt x="847459" y="12993"/>
                  </a:lnTo>
                  <a:lnTo>
                    <a:pt x="892059" y="23100"/>
                  </a:lnTo>
                  <a:lnTo>
                    <a:pt x="936060" y="36094"/>
                  </a:lnTo>
                  <a:lnTo>
                    <a:pt x="979312" y="51975"/>
                  </a:lnTo>
                  <a:lnTo>
                    <a:pt x="1021664" y="70745"/>
                  </a:lnTo>
                  <a:lnTo>
                    <a:pt x="1062969" y="92401"/>
                  </a:lnTo>
                  <a:lnTo>
                    <a:pt x="1103074" y="116945"/>
                  </a:lnTo>
                  <a:lnTo>
                    <a:pt x="1141831" y="144377"/>
                  </a:lnTo>
                  <a:lnTo>
                    <a:pt x="1179090" y="174696"/>
                  </a:lnTo>
                  <a:lnTo>
                    <a:pt x="1214701" y="207903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9561203" y="6011764"/>
              <a:ext cx="233192" cy="632224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sz="4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sz="40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687597" y="5486005"/>
              <a:ext cx="0" cy="248550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298611"/>
                  </a:moveTo>
                  <a:lnTo>
                    <a:pt x="0" y="0"/>
                  </a:lnTo>
                </a:path>
              </a:pathLst>
            </a:custGeom>
            <a:ln w="49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566372" y="5160548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40" h="391795">
                  <a:moveTo>
                    <a:pt x="147218" y="0"/>
                  </a:moveTo>
                  <a:lnTo>
                    <a:pt x="0" y="391617"/>
                  </a:lnTo>
                  <a:lnTo>
                    <a:pt x="294436" y="391617"/>
                  </a:lnTo>
                  <a:lnTo>
                    <a:pt x="147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566380" y="5160553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40" h="391795">
                  <a:moveTo>
                    <a:pt x="147217" y="0"/>
                  </a:moveTo>
                  <a:lnTo>
                    <a:pt x="0" y="391622"/>
                  </a:lnTo>
                  <a:lnTo>
                    <a:pt x="294434" y="391622"/>
                  </a:lnTo>
                  <a:lnTo>
                    <a:pt x="147217" y="0"/>
                  </a:lnTo>
                  <a:close/>
                </a:path>
              </a:pathLst>
            </a:custGeom>
            <a:ln w="49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101706" y="7524138"/>
              <a:ext cx="1172232" cy="1179955"/>
            </a:xfrm>
            <a:custGeom>
              <a:avLst/>
              <a:gdLst/>
              <a:ahLst/>
              <a:cxnLst/>
              <a:rect l="l" t="t" r="r" b="b"/>
              <a:pathLst>
                <a:path w="1423670" h="1419859">
                  <a:moveTo>
                    <a:pt x="1214701" y="207914"/>
                  </a:moveTo>
                  <a:lnTo>
                    <a:pt x="1247991" y="243438"/>
                  </a:lnTo>
                  <a:lnTo>
                    <a:pt x="1278386" y="280607"/>
                  </a:lnTo>
                  <a:lnTo>
                    <a:pt x="1305886" y="319269"/>
                  </a:lnTo>
                  <a:lnTo>
                    <a:pt x="1330492" y="359277"/>
                  </a:lnTo>
                  <a:lnTo>
                    <a:pt x="1352203" y="400480"/>
                  </a:lnTo>
                  <a:lnTo>
                    <a:pt x="1371018" y="442730"/>
                  </a:lnTo>
                  <a:lnTo>
                    <a:pt x="1386940" y="485876"/>
                  </a:lnTo>
                  <a:lnTo>
                    <a:pt x="1399966" y="529770"/>
                  </a:lnTo>
                  <a:lnTo>
                    <a:pt x="1410098" y="574261"/>
                  </a:lnTo>
                  <a:lnTo>
                    <a:pt x="1417335" y="619201"/>
                  </a:lnTo>
                  <a:lnTo>
                    <a:pt x="1421677" y="664439"/>
                  </a:lnTo>
                  <a:lnTo>
                    <a:pt x="1423124" y="709827"/>
                  </a:lnTo>
                  <a:lnTo>
                    <a:pt x="1421677" y="755215"/>
                  </a:lnTo>
                  <a:lnTo>
                    <a:pt x="1417335" y="800454"/>
                  </a:lnTo>
                  <a:lnTo>
                    <a:pt x="1410098" y="845393"/>
                  </a:lnTo>
                  <a:lnTo>
                    <a:pt x="1399966" y="889885"/>
                  </a:lnTo>
                  <a:lnTo>
                    <a:pt x="1386940" y="933778"/>
                  </a:lnTo>
                  <a:lnTo>
                    <a:pt x="1371018" y="976924"/>
                  </a:lnTo>
                  <a:lnTo>
                    <a:pt x="1352203" y="1019174"/>
                  </a:lnTo>
                  <a:lnTo>
                    <a:pt x="1330492" y="1060377"/>
                  </a:lnTo>
                  <a:lnTo>
                    <a:pt x="1305886" y="1100385"/>
                  </a:lnTo>
                  <a:lnTo>
                    <a:pt x="1278386" y="1139048"/>
                  </a:lnTo>
                  <a:lnTo>
                    <a:pt x="1247991" y="1176216"/>
                  </a:lnTo>
                  <a:lnTo>
                    <a:pt x="1214701" y="1211740"/>
                  </a:lnTo>
                  <a:lnTo>
                    <a:pt x="1179090" y="1244949"/>
                  </a:lnTo>
                  <a:lnTo>
                    <a:pt x="1141831" y="1275269"/>
                  </a:lnTo>
                  <a:lnTo>
                    <a:pt x="1103074" y="1302703"/>
                  </a:lnTo>
                  <a:lnTo>
                    <a:pt x="1062969" y="1327248"/>
                  </a:lnTo>
                  <a:lnTo>
                    <a:pt x="1021664" y="1348906"/>
                  </a:lnTo>
                  <a:lnTo>
                    <a:pt x="979312" y="1367676"/>
                  </a:lnTo>
                  <a:lnTo>
                    <a:pt x="936060" y="1383558"/>
                  </a:lnTo>
                  <a:lnTo>
                    <a:pt x="892059" y="1396553"/>
                  </a:lnTo>
                  <a:lnTo>
                    <a:pt x="847459" y="1406660"/>
                  </a:lnTo>
                  <a:lnTo>
                    <a:pt x="802410" y="1413879"/>
                  </a:lnTo>
                  <a:lnTo>
                    <a:pt x="757061" y="1418211"/>
                  </a:lnTo>
                  <a:lnTo>
                    <a:pt x="711562" y="1419655"/>
                  </a:lnTo>
                  <a:lnTo>
                    <a:pt x="666063" y="1418211"/>
                  </a:lnTo>
                  <a:lnTo>
                    <a:pt x="620714" y="1413879"/>
                  </a:lnTo>
                  <a:lnTo>
                    <a:pt x="575664" y="1406660"/>
                  </a:lnTo>
                  <a:lnTo>
                    <a:pt x="531064" y="1396553"/>
                  </a:lnTo>
                  <a:lnTo>
                    <a:pt x="487064" y="1383558"/>
                  </a:lnTo>
                  <a:lnTo>
                    <a:pt x="443812" y="1367676"/>
                  </a:lnTo>
                  <a:lnTo>
                    <a:pt x="401459" y="1348906"/>
                  </a:lnTo>
                  <a:lnTo>
                    <a:pt x="360155" y="1327248"/>
                  </a:lnTo>
                  <a:lnTo>
                    <a:pt x="320050" y="1302703"/>
                  </a:lnTo>
                  <a:lnTo>
                    <a:pt x="281292" y="1275269"/>
                  </a:lnTo>
                  <a:lnTo>
                    <a:pt x="244033" y="1244949"/>
                  </a:lnTo>
                  <a:lnTo>
                    <a:pt x="208422" y="1211740"/>
                  </a:lnTo>
                  <a:lnTo>
                    <a:pt x="175133" y="1176216"/>
                  </a:lnTo>
                  <a:lnTo>
                    <a:pt x="144738" y="1139048"/>
                  </a:lnTo>
                  <a:lnTo>
                    <a:pt x="117237" y="1100385"/>
                  </a:lnTo>
                  <a:lnTo>
                    <a:pt x="92632" y="1060377"/>
                  </a:lnTo>
                  <a:lnTo>
                    <a:pt x="70921" y="1019174"/>
                  </a:lnTo>
                  <a:lnTo>
                    <a:pt x="52105" y="976924"/>
                  </a:lnTo>
                  <a:lnTo>
                    <a:pt x="36184" y="933778"/>
                  </a:lnTo>
                  <a:lnTo>
                    <a:pt x="23158" y="889885"/>
                  </a:lnTo>
                  <a:lnTo>
                    <a:pt x="13026" y="845393"/>
                  </a:lnTo>
                  <a:lnTo>
                    <a:pt x="5789" y="800454"/>
                  </a:lnTo>
                  <a:lnTo>
                    <a:pt x="1447" y="755215"/>
                  </a:lnTo>
                  <a:lnTo>
                    <a:pt x="0" y="709827"/>
                  </a:lnTo>
                  <a:lnTo>
                    <a:pt x="1447" y="664439"/>
                  </a:lnTo>
                  <a:lnTo>
                    <a:pt x="5789" y="619201"/>
                  </a:lnTo>
                  <a:lnTo>
                    <a:pt x="13026" y="574261"/>
                  </a:lnTo>
                  <a:lnTo>
                    <a:pt x="23158" y="529770"/>
                  </a:lnTo>
                  <a:lnTo>
                    <a:pt x="36184" y="485876"/>
                  </a:lnTo>
                  <a:lnTo>
                    <a:pt x="52105" y="442730"/>
                  </a:lnTo>
                  <a:lnTo>
                    <a:pt x="70921" y="400480"/>
                  </a:lnTo>
                  <a:lnTo>
                    <a:pt x="92632" y="359277"/>
                  </a:lnTo>
                  <a:lnTo>
                    <a:pt x="117237" y="319269"/>
                  </a:lnTo>
                  <a:lnTo>
                    <a:pt x="144738" y="280607"/>
                  </a:lnTo>
                  <a:lnTo>
                    <a:pt x="175133" y="243438"/>
                  </a:lnTo>
                  <a:lnTo>
                    <a:pt x="208422" y="207914"/>
                  </a:lnTo>
                  <a:lnTo>
                    <a:pt x="244033" y="174706"/>
                  </a:lnTo>
                  <a:lnTo>
                    <a:pt x="281292" y="144385"/>
                  </a:lnTo>
                  <a:lnTo>
                    <a:pt x="320050" y="116952"/>
                  </a:lnTo>
                  <a:lnTo>
                    <a:pt x="360155" y="92406"/>
                  </a:lnTo>
                  <a:lnTo>
                    <a:pt x="401459" y="70748"/>
                  </a:lnTo>
                  <a:lnTo>
                    <a:pt x="443812" y="51978"/>
                  </a:lnTo>
                  <a:lnTo>
                    <a:pt x="487064" y="36096"/>
                  </a:lnTo>
                  <a:lnTo>
                    <a:pt x="531064" y="23101"/>
                  </a:lnTo>
                  <a:lnTo>
                    <a:pt x="575664" y="12994"/>
                  </a:lnTo>
                  <a:lnTo>
                    <a:pt x="620714" y="5775"/>
                  </a:lnTo>
                  <a:lnTo>
                    <a:pt x="666063" y="1443"/>
                  </a:lnTo>
                  <a:lnTo>
                    <a:pt x="711562" y="0"/>
                  </a:lnTo>
                  <a:lnTo>
                    <a:pt x="757061" y="1443"/>
                  </a:lnTo>
                  <a:lnTo>
                    <a:pt x="802410" y="5775"/>
                  </a:lnTo>
                  <a:lnTo>
                    <a:pt x="847459" y="12994"/>
                  </a:lnTo>
                  <a:lnTo>
                    <a:pt x="892059" y="23101"/>
                  </a:lnTo>
                  <a:lnTo>
                    <a:pt x="936060" y="36096"/>
                  </a:lnTo>
                  <a:lnTo>
                    <a:pt x="979312" y="51978"/>
                  </a:lnTo>
                  <a:lnTo>
                    <a:pt x="1021664" y="70748"/>
                  </a:lnTo>
                  <a:lnTo>
                    <a:pt x="1062969" y="92406"/>
                  </a:lnTo>
                  <a:lnTo>
                    <a:pt x="1103074" y="116952"/>
                  </a:lnTo>
                  <a:lnTo>
                    <a:pt x="1141831" y="144385"/>
                  </a:lnTo>
                  <a:lnTo>
                    <a:pt x="1179090" y="174706"/>
                  </a:lnTo>
                  <a:lnTo>
                    <a:pt x="1214701" y="207914"/>
                  </a:lnTo>
                </a:path>
              </a:pathLst>
            </a:custGeom>
            <a:ln w="49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687597" y="7316673"/>
              <a:ext cx="0" cy="207917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249659"/>
                  </a:moveTo>
                  <a:lnTo>
                    <a:pt x="0" y="0"/>
                  </a:lnTo>
                </a:path>
              </a:pathLst>
            </a:custGeom>
            <a:ln w="490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566372" y="6991219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40" h="391795">
                  <a:moveTo>
                    <a:pt x="147218" y="0"/>
                  </a:moveTo>
                  <a:lnTo>
                    <a:pt x="0" y="391617"/>
                  </a:lnTo>
                  <a:lnTo>
                    <a:pt x="294436" y="391617"/>
                  </a:lnTo>
                  <a:lnTo>
                    <a:pt x="1472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566380" y="6991221"/>
              <a:ext cx="242603" cy="325596"/>
            </a:xfrm>
            <a:custGeom>
              <a:avLst/>
              <a:gdLst/>
              <a:ahLst/>
              <a:cxnLst/>
              <a:rect l="l" t="t" r="r" b="b"/>
              <a:pathLst>
                <a:path w="294640" h="391795">
                  <a:moveTo>
                    <a:pt x="147217" y="0"/>
                  </a:moveTo>
                  <a:lnTo>
                    <a:pt x="0" y="391622"/>
                  </a:lnTo>
                  <a:lnTo>
                    <a:pt x="294434" y="391622"/>
                  </a:lnTo>
                  <a:lnTo>
                    <a:pt x="147217" y="0"/>
                  </a:lnTo>
                  <a:close/>
                </a:path>
              </a:pathLst>
            </a:custGeom>
            <a:ln w="490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9026042" y="6985905"/>
              <a:ext cx="368610" cy="5706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spcBef>
                  <a:spcPts val="130"/>
                </a:spcBef>
              </a:pPr>
              <a:r>
                <a:rPr lang="en-US" sz="36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sz="3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5B483F8-D29E-4EAB-B05B-B29A87378597}"/>
                </a:ext>
              </a:extLst>
            </p:cNvPr>
            <p:cNvSpPr/>
            <p:nvPr/>
          </p:nvSpPr>
          <p:spPr>
            <a:xfrm>
              <a:off x="9470496" y="7620082"/>
              <a:ext cx="4831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>
                <a:spcBef>
                  <a:spcPts val="90"/>
                </a:spcBef>
              </a:pPr>
              <a:r>
                <a:rPr lang="en-US" altLang="zh-TW" sz="4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ar-AE" altLang="zh-TW" sz="48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bject 14">
                  <a:extLst>
                    <a:ext uri="{FF2B5EF4-FFF2-40B4-BE49-F238E27FC236}">
                      <a16:creationId xmlns:a16="http://schemas.microsoft.com/office/drawing/2014/main" id="{EC4671C4-C4AC-4095-91BA-E35260790DBC}"/>
                    </a:ext>
                  </a:extLst>
                </p:cNvPr>
                <p:cNvSpPr txBox="1"/>
                <p:nvPr/>
              </p:nvSpPr>
              <p:spPr>
                <a:xfrm>
                  <a:off x="9047649" y="5312669"/>
                  <a:ext cx="368610" cy="405280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0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000" b="1" i="1" dirty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sz="3000" dirty="0">
                    <a:latin typeface="Chaparral Pro Light" panose="02060403030505090203" pitchFamily="18" charset="0"/>
                    <a:cs typeface="DejaVu Sans"/>
                  </a:endParaRPr>
                </a:p>
              </p:txBody>
            </p:sp>
          </mc:Choice>
          <mc:Fallback xmlns="">
            <p:sp>
              <p:nvSpPr>
                <p:cNvPr id="46" name="object 14">
                  <a:extLst>
                    <a:ext uri="{FF2B5EF4-FFF2-40B4-BE49-F238E27FC236}">
                      <a16:creationId xmlns:a16="http://schemas.microsoft.com/office/drawing/2014/main" id="{EC4671C4-C4AC-4095-91BA-E35260790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7649" y="5312669"/>
                  <a:ext cx="368610" cy="4052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圖片 48">
            <a:extLst>
              <a:ext uri="{FF2B5EF4-FFF2-40B4-BE49-F238E27FC236}">
                <a16:creationId xmlns:a16="http://schemas.microsoft.com/office/drawing/2014/main" id="{C21C8052-38F7-4C2B-89AC-ED06D1DA7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6893" y="6417202"/>
            <a:ext cx="3342638" cy="541286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7655FC57-EF04-4BA6-A502-B637B4031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505" y="4661255"/>
            <a:ext cx="3096858" cy="50438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9E2AA21E-E28D-4A01-ACB8-8F935A8EDF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5813" y="2888407"/>
            <a:ext cx="5849620" cy="602797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B18CD146-142A-4815-802C-3E92E688A2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4022" y="1892486"/>
            <a:ext cx="8602374" cy="65200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7CFDD47F-7D49-4BE1-AC94-AA4477BF69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06513" y="6481849"/>
            <a:ext cx="3588418" cy="578192"/>
          </a:xfrm>
          <a:prstGeom prst="rect">
            <a:avLst/>
          </a:prstGeom>
        </p:spPr>
      </p:pic>
      <p:sp>
        <p:nvSpPr>
          <p:cNvPr id="43" name="投影片編號版面配置區 42">
            <a:extLst>
              <a:ext uri="{FF2B5EF4-FFF2-40B4-BE49-F238E27FC236}">
                <a16:creationId xmlns:a16="http://schemas.microsoft.com/office/drawing/2014/main" id="{5F1E0099-A347-4C54-A233-3F0F86849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62EB2595-61B6-4E44-8CD4-8EDDE63E2BE9}"/>
              </a:ext>
            </a:extLst>
          </p:cNvPr>
          <p:cNvCxnSpPr>
            <a:cxnSpLocks/>
          </p:cNvCxnSpPr>
          <p:nvPr/>
        </p:nvCxnSpPr>
        <p:spPr>
          <a:xfrm>
            <a:off x="8175209" y="2544490"/>
            <a:ext cx="32452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8E39820-A72E-43E9-8834-1D81BC479A4B}"/>
              </a:ext>
            </a:extLst>
          </p:cNvPr>
          <p:cNvCxnSpPr/>
          <p:nvPr/>
        </p:nvCxnSpPr>
        <p:spPr>
          <a:xfrm>
            <a:off x="8212759" y="3443078"/>
            <a:ext cx="1188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A4934892-3C7E-4214-B42E-3249DDF52DB3}"/>
              </a:ext>
            </a:extLst>
          </p:cNvPr>
          <p:cNvSpPr/>
          <p:nvPr/>
        </p:nvSpPr>
        <p:spPr>
          <a:xfrm>
            <a:off x="8136734" y="6262397"/>
            <a:ext cx="838197" cy="588860"/>
          </a:xfrm>
          <a:prstGeom prst="rightArrow">
            <a:avLst/>
          </a:prstGeom>
          <a:solidFill>
            <a:srgbClr val="0070C0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3" name="直線接點 52"/>
          <p:cNvCxnSpPr/>
          <p:nvPr/>
        </p:nvCxnSpPr>
        <p:spPr>
          <a:xfrm>
            <a:off x="4855183" y="3443078"/>
            <a:ext cx="17438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字方塊 57"/>
          <p:cNvSpPr txBox="1"/>
          <p:nvPr/>
        </p:nvSpPr>
        <p:spPr>
          <a:xfrm>
            <a:off x="4841153" y="3424489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model parameters</a:t>
            </a:r>
            <a:endParaRPr lang="zh-TW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10924468" y="246434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4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1812132" y="1886788"/>
                <a:ext cx="21823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;</m:t>
                          </m:r>
                          <m:r>
                            <a:rPr lang="zh-TW" altLang="en-US" sz="36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32" y="1886788"/>
                <a:ext cx="2182329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812131" y="2786662"/>
                <a:ext cx="21823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;</m:t>
                          </m:r>
                          <m:r>
                            <a:rPr lang="zh-TW" altLang="en-US" sz="36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𝜽</m:t>
                          </m:r>
                        </m:e>
                      </m:d>
                      <m:r>
                        <a:rPr lang="en-US" altLang="zh-TW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31" y="2786662"/>
                <a:ext cx="2182329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9F20F9-8C66-4564-BEE9-47814896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069" y="4648200"/>
            <a:ext cx="4000144" cy="4129878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769" y="314425"/>
            <a:ext cx="63322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Solving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636767" y="1505366"/>
                <a:ext cx="8389365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pl-PL" sz="3600" i="1" dirty="0">
                    <a:cs typeface="Arial"/>
                  </a:rPr>
                  <a:t>f </a:t>
                </a:r>
                <a:r>
                  <a:rPr lang="pl-PL" sz="3600" dirty="0">
                    <a:cs typeface="Arial"/>
                  </a:rPr>
                  <a:t>(</a:t>
                </a:r>
                <a:r>
                  <a:rPr lang="pl-PL" sz="3600" b="1" dirty="0">
                    <a:cs typeface="DejaVu Sans"/>
                  </a:rPr>
                  <a:t>x</a:t>
                </a:r>
                <a:r>
                  <a:rPr lang="pl-PL" sz="3600" dirty="0">
                    <a:cs typeface="Arial"/>
                  </a:rPr>
                  <a:t>; </a:t>
                </a:r>
                <a:r>
                  <a:rPr lang="pl-PL" sz="3600" b="1" i="1" dirty="0">
                    <a:cs typeface="Times New Roman" panose="02020603050405020304" pitchFamily="18" charset="0"/>
                  </a:rPr>
                  <a:t>W</a:t>
                </a:r>
                <a:r>
                  <a:rPr lang="pl-PL" sz="3600" i="1" dirty="0">
                    <a:cs typeface="Arial"/>
                  </a:rPr>
                  <a:t>, </a:t>
                </a:r>
                <a:r>
                  <a:rPr lang="pl-PL" sz="3600" b="1" dirty="0">
                    <a:cs typeface="DejaVu Sans"/>
                  </a:rPr>
                  <a:t>c</a:t>
                </a:r>
                <a:r>
                  <a:rPr lang="pl-PL" sz="3600" i="1" dirty="0">
                    <a:cs typeface="Arial"/>
                  </a:rPr>
                  <a:t>,</a:t>
                </a:r>
                <a14:m>
                  <m:oMath xmlns:m="http://schemas.openxmlformats.org/officeDocument/2006/math">
                    <m:r>
                      <a:rPr lang="zh-TW" altLang="en-US" sz="3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l-PL" altLang="zh-TW" sz="4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pl-PL" sz="4000" b="1" i="1" dirty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l-PL" sz="3600" i="1" dirty="0">
                    <a:cs typeface="Arial"/>
                  </a:rPr>
                  <a:t>, b</a:t>
                </a:r>
                <a:r>
                  <a:rPr lang="pl-PL" sz="3600" dirty="0">
                    <a:cs typeface="Arial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altLang="zh-TW" sz="3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pl-PL" sz="36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pl-PL" altLang="zh-TW" sz="3600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pl-PL" sz="3600" dirty="0">
                    <a:cs typeface="Arial"/>
                  </a:rPr>
                  <a:t>max{0</a:t>
                </a:r>
                <a:r>
                  <a:rPr lang="pl-PL" sz="3600" i="1" dirty="0">
                    <a:cs typeface="Arial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altLang="zh-TW" sz="3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pl-PL" altLang="zh-TW" sz="3600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pl-PL" sz="3600" b="1" dirty="0">
                    <a:cs typeface="DejaVu Sans"/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TW" sz="3600" b="1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l-PL" sz="3600" dirty="0">
                    <a:cs typeface="Arial"/>
                  </a:rPr>
                  <a:t> </a:t>
                </a:r>
                <a:r>
                  <a:rPr lang="pl-PL" sz="3600" b="1" dirty="0">
                    <a:cs typeface="DejaVu Sans"/>
                  </a:rPr>
                  <a:t>c</a:t>
                </a:r>
                <a:r>
                  <a:rPr lang="pl-PL" sz="3600" dirty="0">
                    <a:cs typeface="Arial"/>
                  </a:rPr>
                  <a:t>}</a:t>
                </a:r>
                <a:r>
                  <a:rPr lang="pl-PL" sz="3600" i="1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600" b="1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l-PL" sz="3600" dirty="0">
                    <a:cs typeface="Arial"/>
                  </a:rPr>
                  <a:t> </a:t>
                </a:r>
                <a:r>
                  <a:rPr lang="pl-PL" sz="3600" b="1" i="1" dirty="0">
                    <a:cs typeface="Arial"/>
                  </a:rPr>
                  <a:t>b</a:t>
                </a:r>
                <a:r>
                  <a:rPr lang="pl-PL" sz="3600" i="1" dirty="0">
                    <a:cs typeface="Arial"/>
                  </a:rPr>
                  <a:t>.</a:t>
                </a:r>
                <a:endParaRPr sz="3600" dirty="0"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67" y="1505366"/>
                <a:ext cx="8389365" cy="566822"/>
              </a:xfrm>
              <a:prstGeom prst="rect">
                <a:avLst/>
              </a:prstGeom>
              <a:blipFill>
                <a:blip r:embed="rId3"/>
                <a:stretch>
                  <a:fillRect l="-3123" t="-21505" b="-49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 txBox="1"/>
          <p:nvPr/>
        </p:nvSpPr>
        <p:spPr>
          <a:xfrm>
            <a:off x="7790588" y="2825063"/>
            <a:ext cx="1458129" cy="537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en-US" sz="3350" b="1" dirty="0">
                <a:cs typeface="Times New Roman"/>
              </a:rPr>
              <a:t>b</a:t>
            </a:r>
            <a:r>
              <a:rPr lang="en-US" sz="3350" dirty="0">
                <a:cs typeface="Times New Roman"/>
              </a:rPr>
              <a:t> = </a:t>
            </a:r>
            <a:r>
              <a:rPr lang="en-US" sz="3350" b="1" dirty="0">
                <a:cs typeface="Times New Roman"/>
              </a:rPr>
              <a:t>0</a:t>
            </a:r>
            <a:endParaRPr sz="3350" b="1" dirty="0">
              <a:cs typeface="Times New Roman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FF05F7F-B62F-4B6C-B02F-18D72E17CDD2}"/>
              </a:ext>
            </a:extLst>
          </p:cNvPr>
          <p:cNvGrpSpPr/>
          <p:nvPr/>
        </p:nvGrpSpPr>
        <p:grpSpPr>
          <a:xfrm>
            <a:off x="1107080" y="2590800"/>
            <a:ext cx="2229291" cy="1109757"/>
            <a:chOff x="5729381" y="4985081"/>
            <a:chExt cx="2229291" cy="1109757"/>
          </a:xfrm>
        </p:grpSpPr>
        <p:sp>
          <p:nvSpPr>
            <p:cNvPr id="5" name="object 5"/>
            <p:cNvSpPr txBox="1"/>
            <p:nvPr/>
          </p:nvSpPr>
          <p:spPr>
            <a:xfrm>
              <a:off x="5729381" y="5248580"/>
              <a:ext cx="1010919" cy="5372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315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 </a:t>
              </a:r>
              <a:r>
                <a:rPr sz="3350" dirty="0">
                  <a:latin typeface="Chaparral Pro Light" panose="02060403030505090203" pitchFamily="18" charset="0"/>
                  <a:cs typeface="Arial"/>
                </a:rPr>
                <a:t>=</a:t>
              </a:r>
              <a:endParaRPr sz="3350">
                <a:latin typeface="Chaparral Pro Light" panose="02060403030505090203" pitchFamily="18" charset="0"/>
                <a:cs typeface="Arial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548119" y="5072489"/>
              <a:ext cx="111124" cy="1022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705901" y="4985081"/>
              <a:ext cx="901879" cy="106616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  <a:tabLst>
                  <a:tab pos="615950" algn="l"/>
                </a:tabLst>
              </a:pPr>
              <a:r>
                <a:rPr sz="3350" dirty="0">
                  <a:cs typeface="Arial"/>
                </a:rPr>
                <a:t>1	1</a:t>
              </a:r>
            </a:p>
            <a:p>
              <a:pPr marL="12700">
                <a:spcBef>
                  <a:spcPts val="145"/>
                </a:spcBef>
                <a:tabLst>
                  <a:tab pos="615950" algn="l"/>
                </a:tabLst>
              </a:pPr>
              <a:r>
                <a:rPr sz="3350" dirty="0">
                  <a:cs typeface="Arial"/>
                </a:rPr>
                <a:t>1	1</a:t>
              </a: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814527" y="5221556"/>
              <a:ext cx="144145" cy="5372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3350" i="1" dirty="0">
                  <a:latin typeface="Chaparral Pro Light" panose="02060403030505090203" pitchFamily="18" charset="0"/>
                  <a:cs typeface="Arial"/>
                </a:rPr>
                <a:t>,</a:t>
              </a:r>
              <a:endParaRPr sz="3350">
                <a:latin typeface="Chaparral Pro Light" panose="02060403030505090203" pitchFamily="18" charset="0"/>
                <a:cs typeface="Arial"/>
              </a:endParaRPr>
            </a:p>
          </p:txBody>
        </p:sp>
        <p:sp>
          <p:nvSpPr>
            <p:cNvPr id="24" name="object 12">
              <a:extLst>
                <a:ext uri="{FF2B5EF4-FFF2-40B4-BE49-F238E27FC236}">
                  <a16:creationId xmlns:a16="http://schemas.microsoft.com/office/drawing/2014/main" id="{292A022F-016F-4B55-A84C-ED44C8CC053A}"/>
                </a:ext>
              </a:extLst>
            </p:cNvPr>
            <p:cNvSpPr/>
            <p:nvPr/>
          </p:nvSpPr>
          <p:spPr>
            <a:xfrm rot="10800000">
              <a:off x="7515613" y="5052760"/>
              <a:ext cx="111124" cy="1022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EBF914D-CF50-4043-AB47-9C3B480AFF8A}"/>
              </a:ext>
            </a:extLst>
          </p:cNvPr>
          <p:cNvGrpSpPr/>
          <p:nvPr/>
        </p:nvGrpSpPr>
        <p:grpSpPr>
          <a:xfrm>
            <a:off x="5581187" y="2557328"/>
            <a:ext cx="1823875" cy="1083053"/>
            <a:chOff x="5973107" y="7723124"/>
            <a:chExt cx="1823875" cy="10830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bject 18"/>
                <p:cNvSpPr txBox="1"/>
                <p:nvPr/>
              </p:nvSpPr>
              <p:spPr>
                <a:xfrm>
                  <a:off x="6650686" y="7723124"/>
                  <a:ext cx="786229" cy="108305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73660" algn="ctr">
                    <a:spcBef>
                      <a:spcPts val="1965"/>
                    </a:spcBef>
                  </a:pPr>
                  <a:r>
                    <a:rPr sz="3350" dirty="0">
                      <a:cs typeface="Arial"/>
                    </a:rPr>
                    <a:t>1</a:t>
                  </a:r>
                </a:p>
                <a:p>
                  <a:pPr marL="73660" algn="ctr">
                    <a:spcBef>
                      <a:spcPts val="145"/>
                    </a:spcBef>
                  </a:pPr>
                  <a14:m>
                    <m:oMath xmlns:m="http://schemas.openxmlformats.org/officeDocument/2006/math">
                      <m:r>
                        <a:rPr lang="es-ES" altLang="zh-TW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</m:oMath>
                  </a14:m>
                  <a:r>
                    <a:rPr sz="3350" dirty="0">
                      <a:cs typeface="Arial"/>
                    </a:rPr>
                    <a:t>2</a:t>
                  </a:r>
                </a:p>
              </p:txBody>
            </p:sp>
          </mc:Choice>
          <mc:Fallback xmlns="">
            <p:sp>
              <p:nvSpPr>
                <p:cNvPr id="18" name="object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686" y="7723124"/>
                  <a:ext cx="786229" cy="1083053"/>
                </a:xfrm>
                <a:prstGeom prst="rect">
                  <a:avLst/>
                </a:prstGeom>
                <a:blipFill>
                  <a:blip r:embed="rId5"/>
                  <a:stretch>
                    <a:fillRect t="-11299" r="-22481" b="-237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85AC192F-2BFD-4F0F-B646-24DF46EF1F1E}"/>
                </a:ext>
              </a:extLst>
            </p:cNvPr>
            <p:cNvGrpSpPr/>
            <p:nvPr/>
          </p:nvGrpSpPr>
          <p:grpSpPr>
            <a:xfrm>
              <a:off x="5973107" y="7723124"/>
              <a:ext cx="1823875" cy="1063363"/>
              <a:chOff x="5973107" y="7723124"/>
              <a:chExt cx="1823875" cy="1063363"/>
            </a:xfrm>
          </p:grpSpPr>
          <p:sp>
            <p:nvSpPr>
              <p:cNvPr id="16" name="object 16"/>
              <p:cNvSpPr txBox="1"/>
              <p:nvPr/>
            </p:nvSpPr>
            <p:spPr>
              <a:xfrm>
                <a:off x="5973107" y="7939368"/>
                <a:ext cx="843280" cy="53721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</a:pPr>
                <a:r>
                  <a:rPr sz="335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sz="3350" b="1" dirty="0">
                    <a:latin typeface="Chaparral Pro Light" panose="02060403030505090203" pitchFamily="18" charset="0"/>
                    <a:cs typeface="DejaVu Sans"/>
                  </a:rPr>
                  <a:t> </a:t>
                </a:r>
                <a:r>
                  <a:rPr sz="3350" dirty="0">
                    <a:latin typeface="Chaparral Pro Light" panose="02060403030505090203" pitchFamily="18" charset="0"/>
                    <a:cs typeface="Arial"/>
                  </a:rPr>
                  <a:t>=</a:t>
                </a:r>
                <a:endParaRPr sz="3350">
                  <a:latin typeface="Chaparral Pro Light" panose="02060403030505090203" pitchFamily="18" charset="0"/>
                  <a:cs typeface="Arial"/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6678609" y="7764138"/>
                <a:ext cx="111124" cy="102234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0" name="object 20"/>
              <p:cNvSpPr txBox="1"/>
              <p:nvPr/>
            </p:nvSpPr>
            <p:spPr>
              <a:xfrm>
                <a:off x="7652837" y="7941000"/>
                <a:ext cx="144145" cy="537210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spcBef>
                    <a:spcPts val="105"/>
                  </a:spcBef>
                </a:pPr>
                <a:r>
                  <a:rPr sz="3350" i="1" dirty="0">
                    <a:latin typeface="Chaparral Pro Light" panose="02060403030505090203" pitchFamily="18" charset="0"/>
                    <a:cs typeface="Arial"/>
                  </a:rPr>
                  <a:t>,</a:t>
                </a:r>
                <a:endParaRPr sz="3350">
                  <a:latin typeface="Chaparral Pro Light" panose="02060403030505090203" pitchFamily="18" charset="0"/>
                  <a:cs typeface="Arial"/>
                </a:endParaRPr>
              </a:p>
            </p:txBody>
          </p:sp>
          <p:sp>
            <p:nvSpPr>
              <p:cNvPr id="25" name="object 12">
                <a:extLst>
                  <a:ext uri="{FF2B5EF4-FFF2-40B4-BE49-F238E27FC236}">
                    <a16:creationId xmlns:a16="http://schemas.microsoft.com/office/drawing/2014/main" id="{B7E3426C-9019-4D99-87C6-765E55BDFA75}"/>
                  </a:ext>
                </a:extLst>
              </p:cNvPr>
              <p:cNvSpPr/>
              <p:nvPr/>
            </p:nvSpPr>
            <p:spPr>
              <a:xfrm rot="10800000">
                <a:off x="7403298" y="7723124"/>
                <a:ext cx="111124" cy="102234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>
                  <a:latin typeface="Chaparral Pro Light" panose="02060403030505090203" pitchFamily="18" charset="0"/>
                </a:endParaRPr>
              </a:p>
            </p:txBody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636678F-87E7-4E72-841D-E650C6142EBD}"/>
              </a:ext>
            </a:extLst>
          </p:cNvPr>
          <p:cNvGrpSpPr/>
          <p:nvPr/>
        </p:nvGrpSpPr>
        <p:grpSpPr>
          <a:xfrm>
            <a:off x="3467515" y="2603858"/>
            <a:ext cx="1793740" cy="1092581"/>
            <a:chOff x="5896364" y="6448198"/>
            <a:chExt cx="1793740" cy="1092581"/>
          </a:xfrm>
        </p:grpSpPr>
        <p:sp>
          <p:nvSpPr>
            <p:cNvPr id="11" name="object 11"/>
            <p:cNvSpPr txBox="1"/>
            <p:nvPr/>
          </p:nvSpPr>
          <p:spPr>
            <a:xfrm>
              <a:off x="5896364" y="6638330"/>
              <a:ext cx="695325" cy="5372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3350" b="1" dirty="0">
                  <a:cs typeface="DejaVu Sans"/>
                </a:rPr>
                <a:t>c </a:t>
              </a:r>
              <a:r>
                <a:rPr sz="3350" dirty="0">
                  <a:cs typeface="Arial"/>
                </a:rPr>
                <a:t>=</a:t>
              </a:r>
            </a:p>
          </p:txBody>
        </p:sp>
        <p:sp>
          <p:nvSpPr>
            <p:cNvPr id="12" name="object 12"/>
            <p:cNvSpPr/>
            <p:nvPr/>
          </p:nvSpPr>
          <p:spPr>
            <a:xfrm>
              <a:off x="6541693" y="6475223"/>
              <a:ext cx="111124" cy="1022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7545959" y="6668406"/>
              <a:ext cx="144145" cy="5372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</a:pPr>
              <a:r>
                <a:rPr sz="3350" i="1" dirty="0">
                  <a:latin typeface="Chaparral Pro Light" panose="02060403030505090203" pitchFamily="18" charset="0"/>
                  <a:cs typeface="Arial"/>
                </a:rPr>
                <a:t>,</a:t>
              </a:r>
              <a:endParaRPr sz="3350" dirty="0">
                <a:latin typeface="Chaparral Pro Light" panose="02060403030505090203" pitchFamily="18" charset="0"/>
                <a:cs typeface="Arial"/>
              </a:endParaRPr>
            </a:p>
          </p:txBody>
        </p:sp>
        <p:sp>
          <p:nvSpPr>
            <p:cNvPr id="23" name="object 12">
              <a:extLst>
                <a:ext uri="{FF2B5EF4-FFF2-40B4-BE49-F238E27FC236}">
                  <a16:creationId xmlns:a16="http://schemas.microsoft.com/office/drawing/2014/main" id="{DFC07452-EE27-42CD-A5B8-0AD195C37FA8}"/>
                </a:ext>
              </a:extLst>
            </p:cNvPr>
            <p:cNvSpPr/>
            <p:nvPr/>
          </p:nvSpPr>
          <p:spPr>
            <a:xfrm rot="10800000">
              <a:off x="7281399" y="6448198"/>
              <a:ext cx="111124" cy="1022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bject 18">
                  <a:extLst>
                    <a:ext uri="{FF2B5EF4-FFF2-40B4-BE49-F238E27FC236}">
                      <a16:creationId xmlns:a16="http://schemas.microsoft.com/office/drawing/2014/main" id="{67E96991-4FB5-4053-AB1E-44C9F805C59E}"/>
                    </a:ext>
                  </a:extLst>
                </p:cNvPr>
                <p:cNvSpPr txBox="1"/>
                <p:nvPr/>
              </p:nvSpPr>
              <p:spPr>
                <a:xfrm>
                  <a:off x="6606816" y="6457726"/>
                  <a:ext cx="786229" cy="108305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R="66040" algn="ctr">
                    <a:spcBef>
                      <a:spcPts val="105"/>
                    </a:spcBef>
                  </a:pPr>
                  <a:r>
                    <a:rPr sz="3350" dirty="0">
                      <a:cs typeface="Arial"/>
                    </a:rPr>
                    <a:t>0</a:t>
                  </a:r>
                </a:p>
                <a:p>
                  <a:pPr marR="66040" algn="ctr">
                    <a:spcBef>
                      <a:spcPts val="145"/>
                    </a:spcBef>
                  </a:pPr>
                  <a14:m>
                    <m:oMath xmlns:m="http://schemas.openxmlformats.org/officeDocument/2006/math">
                      <m:r>
                        <a:rPr lang="es-ES" altLang="zh-TW" sz="3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−</m:t>
                      </m:r>
                    </m:oMath>
                  </a14:m>
                  <a:r>
                    <a:rPr sz="3350" dirty="0">
                      <a:cs typeface="Arial"/>
                    </a:rPr>
                    <a:t>1</a:t>
                  </a:r>
                </a:p>
              </p:txBody>
            </p:sp>
          </mc:Choice>
          <mc:Fallback xmlns="">
            <p:sp>
              <p:nvSpPr>
                <p:cNvPr id="26" name="object 18">
                  <a:extLst>
                    <a:ext uri="{FF2B5EF4-FFF2-40B4-BE49-F238E27FC236}">
                      <a16:creationId xmlns:a16="http://schemas.microsoft.com/office/drawing/2014/main" id="{67E96991-4FB5-4053-AB1E-44C9F805C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816" y="6457726"/>
                  <a:ext cx="786229" cy="1083053"/>
                </a:xfrm>
                <a:prstGeom prst="rect">
                  <a:avLst/>
                </a:prstGeom>
                <a:blipFill>
                  <a:blip r:embed="rId6"/>
                  <a:stretch>
                    <a:fillRect l="-775" t="-11299" r="-12403" b="-237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1BD49D71-CEA8-4157-BD70-CB16874D8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50" y="4065769"/>
            <a:ext cx="2230200" cy="1744167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52C7460-B125-4EE2-9770-DA6117C4C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1742" y="4048301"/>
            <a:ext cx="2708100" cy="17043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742C267-0CA6-41F0-B236-B352748771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4115" y="4014683"/>
            <a:ext cx="1672650" cy="172423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EF52A6A-F499-47A4-9CB3-CCC024914B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5983" y="5807917"/>
            <a:ext cx="3186000" cy="36876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68762153-5E87-4519-8CC5-1328CDB60D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68" y="8519781"/>
            <a:ext cx="5933926" cy="34883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959D404-1434-480C-9226-31D8AC108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4422" y="6317230"/>
            <a:ext cx="876150" cy="17641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7834444-62F9-4245-89A1-BD73434D97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980" y="8451765"/>
            <a:ext cx="6610951" cy="408633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4BCEFFC2-3E6F-460E-A262-FF22051BA2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3647" y="698792"/>
            <a:ext cx="4028168" cy="3873208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A0B38FA-6FBD-404D-B6EB-CDA6F836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44558EB-581A-43AC-8A3E-055D896CE1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25211" y="2228351"/>
            <a:ext cx="2390775" cy="352425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DAE12FC-EF7A-40DF-857A-9AFB618938C5}"/>
              </a:ext>
            </a:extLst>
          </p:cNvPr>
          <p:cNvSpPr/>
          <p:nvPr/>
        </p:nvSpPr>
        <p:spPr>
          <a:xfrm>
            <a:off x="545538" y="9018556"/>
            <a:ext cx="13534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networks transform the input data so that the problem can be solved more easily.</a:t>
            </a:r>
            <a:endParaRPr lang="zh-TW" alt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D26737-2382-46E7-BE5B-F5E9076F4B76}"/>
              </a:ext>
            </a:extLst>
          </p:cNvPr>
          <p:cNvSpPr/>
          <p:nvPr/>
        </p:nvSpPr>
        <p:spPr>
          <a:xfrm>
            <a:off x="9685139" y="4456252"/>
            <a:ext cx="550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/>
          </a:p>
        </p:txBody>
      </p:sp>
      <p:sp>
        <p:nvSpPr>
          <p:cNvPr id="38" name="object 16">
            <a:extLst>
              <a:ext uri="{FF2B5EF4-FFF2-40B4-BE49-F238E27FC236}">
                <a16:creationId xmlns:a16="http://schemas.microsoft.com/office/drawing/2014/main" id="{47D95038-B4E0-4F49-BB7A-DC2E54448965}"/>
              </a:ext>
            </a:extLst>
          </p:cNvPr>
          <p:cNvSpPr txBox="1"/>
          <p:nvPr/>
        </p:nvSpPr>
        <p:spPr>
          <a:xfrm>
            <a:off x="10256241" y="2968677"/>
            <a:ext cx="612159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sz="3350">
              <a:latin typeface="Chaparral Pro Light" panose="02060403030505090203" pitchFamily="18" charset="0"/>
              <a:cs typeface="Arial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D66E831-0B05-4CC3-9657-3BA278886A2D}"/>
              </a:ext>
            </a:extLst>
          </p:cNvPr>
          <p:cNvSpPr txBox="1"/>
          <p:nvPr/>
        </p:nvSpPr>
        <p:spPr>
          <a:xfrm>
            <a:off x="10373400" y="5850471"/>
            <a:ext cx="204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>
                <a:latin typeface="Arial" pitchFamily="34" charset="0"/>
                <a:cs typeface="Arial" pitchFamily="34" charset="0"/>
              </a:rPr>
              <a:t>0            1</a:t>
            </a:r>
            <a:endParaRPr lang="zh-TW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39B0EE7-BC3E-4DBC-BF86-4A69200CC1DB}"/>
              </a:ext>
            </a:extLst>
          </p:cNvPr>
          <p:cNvSpPr txBox="1"/>
          <p:nvPr/>
        </p:nvSpPr>
        <p:spPr>
          <a:xfrm>
            <a:off x="10373399" y="1546973"/>
            <a:ext cx="128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>
                <a:latin typeface="Arial" pitchFamily="34" charset="0"/>
                <a:cs typeface="Arial" pitchFamily="34" charset="0"/>
              </a:rPr>
              <a:t>       1</a:t>
            </a:r>
            <a:endParaRPr lang="zh-TW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C31B49C-3E89-4474-9EC1-99ED80FF3A31}"/>
              </a:ext>
            </a:extLst>
          </p:cNvPr>
          <p:cNvSpPr txBox="1"/>
          <p:nvPr/>
        </p:nvSpPr>
        <p:spPr>
          <a:xfrm>
            <a:off x="6526033" y="783564"/>
            <a:ext cx="442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 </a:t>
            </a:r>
            <a:r>
              <a:rPr lang="en-US" altLang="zh-TW" sz="28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altLang="zh-TW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TW" sz="2800" b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TW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column vectors</a:t>
            </a:r>
            <a:endParaRPr lang="zh-TW" alt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2" name="群組 41"/>
          <p:cNvGrpSpPr/>
          <p:nvPr/>
        </p:nvGrpSpPr>
        <p:grpSpPr>
          <a:xfrm>
            <a:off x="636767" y="6471954"/>
            <a:ext cx="2084034" cy="1744167"/>
            <a:chOff x="636767" y="6471954"/>
            <a:chExt cx="2084034" cy="1744167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FEC8A1A-4CD1-498A-9105-98DA7B41A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46401" y="6471954"/>
              <a:ext cx="1274400" cy="1744167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636767" y="7086623"/>
              <a:ext cx="1171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941319" y="6842908"/>
                <a:ext cx="19858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l-PL" altLang="zh-TW" sz="32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pl-PL" sz="3200" b="1" i="1" dirty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pl-PL" altLang="zh-TW" sz="3200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altLang="zh-TW" sz="3200" b="1" i="1" dirty="0">
                    <a:cs typeface="Arial"/>
                  </a:rPr>
                  <a:t>H </a:t>
                </a:r>
                <a14:m>
                  <m:oMath xmlns:m="http://schemas.openxmlformats.org/officeDocument/2006/math">
                    <m:r>
                      <a:rPr lang="en-US" altLang="zh-TW" sz="3200" b="1" i="1" dirty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l-PL" altLang="zh-TW" sz="3200" dirty="0">
                    <a:cs typeface="Arial"/>
                  </a:rPr>
                  <a:t> </a:t>
                </a:r>
                <a:r>
                  <a:rPr lang="pl-PL" altLang="zh-TW" sz="3200" b="1" i="1" dirty="0">
                    <a:cs typeface="Arial"/>
                  </a:rPr>
                  <a:t>b</a:t>
                </a:r>
                <a:r>
                  <a:rPr lang="en-US" altLang="zh-TW" sz="3200" i="1" dirty="0">
                    <a:cs typeface="Arial"/>
                  </a:rPr>
                  <a:t> =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319" y="6842908"/>
                <a:ext cx="1985865" cy="584775"/>
              </a:xfrm>
              <a:prstGeom prst="rect">
                <a:avLst/>
              </a:prstGeom>
              <a:blipFill>
                <a:blip r:embed="rId17"/>
                <a:stretch>
                  <a:fillRect t="-12632" r="-7077" b="-3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接點 44"/>
          <p:cNvCxnSpPr/>
          <p:nvPr/>
        </p:nvCxnSpPr>
        <p:spPr>
          <a:xfrm>
            <a:off x="4516142" y="2070193"/>
            <a:ext cx="3185241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342556"/>
            <a:ext cx="1560623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algn="ctr">
              <a:spcBef>
                <a:spcPts val="100"/>
              </a:spcBef>
            </a:pPr>
            <a:r>
              <a:rPr sz="6000" b="0" dirty="0">
                <a:ea typeface="Cambria Math" panose="02040503050406030204" pitchFamily="18" charset="0"/>
              </a:rPr>
              <a:t>Roadmap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4AB0DC-8A5B-4129-A6B8-7C48F234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276" y="1752600"/>
            <a:ext cx="7086600" cy="4191000"/>
          </a:xfrm>
        </p:spPr>
        <p:txBody>
          <a:bodyPr>
            <a:normAutofit/>
          </a:bodyPr>
          <a:lstStyle/>
          <a:p>
            <a:pPr marL="584200" indent="-571500">
              <a:spcBef>
                <a:spcPts val="100"/>
              </a:spcBef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400" dirty="0">
                <a:solidFill>
                  <a:schemeClr val="bg1">
                    <a:lumMod val="75000"/>
                  </a:schemeClr>
                </a:solidFill>
              </a:rPr>
              <a:t>Example: Learning XOR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400" dirty="0">
                <a:solidFill>
                  <a:srgbClr val="FF0000"/>
                </a:solidFill>
              </a:rPr>
              <a:t>Hidden Units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400" dirty="0">
                <a:solidFill>
                  <a:schemeClr val="bg1">
                    <a:lumMod val="75000"/>
                  </a:schemeClr>
                </a:solidFill>
              </a:rPr>
              <a:t>Gradient-Based Learning</a:t>
            </a:r>
            <a:endParaRPr lang="en-US" altLang="zh-TW" sz="4400" i="1" dirty="0">
              <a:solidFill>
                <a:schemeClr val="bg1">
                  <a:lumMod val="75000"/>
                </a:schemeClr>
              </a:solidFill>
            </a:endParaRP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400" dirty="0">
                <a:solidFill>
                  <a:schemeClr val="bg1">
                    <a:lumMod val="75000"/>
                  </a:schemeClr>
                </a:solidFill>
              </a:rPr>
              <a:t>Architecture Design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400" dirty="0">
                <a:solidFill>
                  <a:schemeClr val="bg1">
                    <a:lumMod val="75000"/>
                  </a:schemeClr>
                </a:solidFill>
              </a:rPr>
              <a:t>Back-Propagation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B6B2F4-3EAF-48A2-BE3E-40E382AF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59C6BE8-B5CF-4609-95B5-C25ED9FF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41" y="1512892"/>
            <a:ext cx="8104146" cy="7451001"/>
          </a:xfrm>
          <a:prstGeom prst="rect">
            <a:avLst/>
          </a:prstGeom>
        </p:spPr>
      </p:pic>
      <p:grpSp>
        <p:nvGrpSpPr>
          <p:cNvPr id="6" name="群組 22">
            <a:extLst>
              <a:ext uri="{FF2B5EF4-FFF2-40B4-BE49-F238E27FC236}">
                <a16:creationId xmlns:a16="http://schemas.microsoft.com/office/drawing/2014/main" id="{08AFA91A-0256-410A-8393-3A0BBA3A3F62}"/>
              </a:ext>
            </a:extLst>
          </p:cNvPr>
          <p:cNvGrpSpPr>
            <a:grpSpLocks/>
          </p:cNvGrpSpPr>
          <p:nvPr/>
        </p:nvGrpSpPr>
        <p:grpSpPr bwMode="auto">
          <a:xfrm>
            <a:off x="2217325" y="5934635"/>
            <a:ext cx="4766502" cy="2858274"/>
            <a:chOff x="4588158" y="1964073"/>
            <a:chExt cx="4257675" cy="2314575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0C10B19F-3D90-40D0-B958-7CDBBD734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58" y="1964073"/>
              <a:ext cx="42576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A94D641B-65EE-4AA5-B518-A130F092B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966" y="3522609"/>
              <a:ext cx="3429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線單箭頭接點 15">
              <a:extLst>
                <a:ext uri="{FF2B5EF4-FFF2-40B4-BE49-F238E27FC236}">
                  <a16:creationId xmlns:a16="http://schemas.microsoft.com/office/drawing/2014/main" id="{CFAF39BB-6E0B-4C88-9113-D302FE426D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042019" y="3331445"/>
              <a:ext cx="750606" cy="274889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8174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A901506-7B65-4A4E-9D74-D576A137DD18}" type="slidenum">
              <a:rPr lang="zh-TW" altLang="en-US" sz="2000" smtClean="0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zh-TW" sz="2276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8559" y="108440"/>
            <a:ext cx="7771553" cy="1273387"/>
          </a:xfrm>
        </p:spPr>
        <p:txBody>
          <a:bodyPr>
            <a:normAutofit/>
          </a:bodyPr>
          <a:lstStyle/>
          <a:p>
            <a:r>
              <a:rPr lang="en-US" altLang="zh-TW" sz="6000" b="0"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Activation Functions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050131" y="1677251"/>
            <a:ext cx="11506200" cy="3656749"/>
            <a:chOff x="1050131" y="1677251"/>
            <a:chExt cx="11506200" cy="3656749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2C666BB-8648-4770-AD35-F830F51621C4}"/>
                </a:ext>
              </a:extLst>
            </p:cNvPr>
            <p:cNvGrpSpPr/>
            <p:nvPr/>
          </p:nvGrpSpPr>
          <p:grpSpPr>
            <a:xfrm>
              <a:off x="1067932" y="1677251"/>
              <a:ext cx="9857581" cy="1523149"/>
              <a:chOff x="1067932" y="1371600"/>
              <a:chExt cx="9857581" cy="1523149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932" y="1834517"/>
                <a:ext cx="5486400" cy="487680"/>
              </a:xfrm>
              <a:prstGeom prst="rect">
                <a:avLst/>
              </a:prstGeom>
            </p:spPr>
          </p:pic>
          <p:grpSp>
            <p:nvGrpSpPr>
              <p:cNvPr id="15" name="群組 14"/>
              <p:cNvGrpSpPr/>
              <p:nvPr/>
            </p:nvGrpSpPr>
            <p:grpSpPr>
              <a:xfrm>
                <a:off x="8545326" y="1371600"/>
                <a:ext cx="2380187" cy="1523149"/>
                <a:chOff x="5222056" y="1107000"/>
                <a:chExt cx="1673569" cy="1070964"/>
              </a:xfrm>
            </p:grpSpPr>
            <p:cxnSp>
              <p:nvCxnSpPr>
                <p:cNvPr id="9" name="直線接點 8"/>
                <p:cNvCxnSpPr/>
                <p:nvPr/>
              </p:nvCxnSpPr>
              <p:spPr bwMode="auto">
                <a:xfrm>
                  <a:off x="5528515" y="1345115"/>
                  <a:ext cx="0" cy="73048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直線接點 43"/>
                <p:cNvCxnSpPr/>
                <p:nvPr/>
              </p:nvCxnSpPr>
              <p:spPr bwMode="auto">
                <a:xfrm flipH="1">
                  <a:off x="5528515" y="2069496"/>
                  <a:ext cx="1025232" cy="6099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直線接點 46"/>
                <p:cNvCxnSpPr/>
                <p:nvPr/>
              </p:nvCxnSpPr>
              <p:spPr bwMode="auto">
                <a:xfrm flipH="1">
                  <a:off x="5528514" y="1352049"/>
                  <a:ext cx="265113" cy="717447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1" name="文字方塊 13"/>
                <p:cNvSpPr txBox="1">
                  <a:spLocks noChangeArrowheads="1"/>
                </p:cNvSpPr>
                <p:nvPr/>
              </p:nvSpPr>
              <p:spPr bwMode="auto">
                <a:xfrm>
                  <a:off x="6552720" y="1866791"/>
                  <a:ext cx="342905" cy="31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276" i="1" dirty="0">
                      <a:ea typeface="新細明體" panose="02020500000000000000" pitchFamily="18" charset="-120"/>
                    </a:rPr>
                    <a:t>S</a:t>
                  </a:r>
                  <a:endParaRPr lang="zh-TW" altLang="en-US" sz="2276" i="1" dirty="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52" name="文字方塊 13"/>
                <p:cNvSpPr txBox="1">
                  <a:spLocks noChangeArrowheads="1"/>
                </p:cNvSpPr>
                <p:nvPr/>
              </p:nvSpPr>
              <p:spPr bwMode="auto">
                <a:xfrm>
                  <a:off x="5222056" y="1107000"/>
                  <a:ext cx="342905" cy="31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276" i="1" dirty="0">
                      <a:ea typeface="新細明體" panose="02020500000000000000" pitchFamily="18" charset="-120"/>
                    </a:rPr>
                    <a:t>O</a:t>
                  </a:r>
                  <a:endParaRPr lang="zh-TW" altLang="en-US" sz="2276" i="1" dirty="0"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70" name="向右箭號 11"/>
              <p:cNvSpPr>
                <a:spLocks noChangeArrowheads="1"/>
              </p:cNvSpPr>
              <p:nvPr/>
            </p:nvSpPr>
            <p:spPr bwMode="auto">
              <a:xfrm>
                <a:off x="7332262" y="1900563"/>
                <a:ext cx="632178" cy="329636"/>
              </a:xfrm>
              <a:prstGeom prst="rightArrow">
                <a:avLst>
                  <a:gd name="adj1" fmla="val 50000"/>
                  <a:gd name="adj2" fmla="val 4986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1E96BEE-53C1-44EF-A07A-F8DC7F33742C}"/>
                </a:ext>
              </a:extLst>
            </p:cNvPr>
            <p:cNvGrpSpPr/>
            <p:nvPr/>
          </p:nvGrpSpPr>
          <p:grpSpPr>
            <a:xfrm>
              <a:off x="1050131" y="3954255"/>
              <a:ext cx="11506200" cy="1379745"/>
              <a:chOff x="1050131" y="3276600"/>
              <a:chExt cx="11506200" cy="1379745"/>
            </a:xfrm>
          </p:grpSpPr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C2BC2342-1A85-40E8-92F0-5464746DE2BC}"/>
                  </a:ext>
                </a:extLst>
              </p:cNvPr>
              <p:cNvSpPr txBox="1"/>
              <p:nvPr/>
            </p:nvSpPr>
            <p:spPr>
              <a:xfrm>
                <a:off x="1050131" y="3388406"/>
                <a:ext cx="5042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ReLU (Rectified Linear Unit): </a:t>
                </a:r>
                <a:endParaRPr lang="zh-TW" alt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字方塊 2">
                    <a:extLst>
                      <a:ext uri="{FF2B5EF4-FFF2-40B4-BE49-F238E27FC236}">
                        <a16:creationId xmlns:a16="http://schemas.microsoft.com/office/drawing/2014/main" id="{DF3D0026-C5A3-4709-ACB2-4343688C34AB}"/>
                      </a:ext>
                    </a:extLst>
                  </p:cNvPr>
                  <p:cNvSpPr txBox="1"/>
                  <p:nvPr/>
                </p:nvSpPr>
                <p:spPr>
                  <a:xfrm>
                    <a:off x="5477772" y="3388406"/>
                    <a:ext cx="3547143" cy="5300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844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44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844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44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44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2844" dirty="0"/>
                  </a:p>
                </p:txBody>
              </p:sp>
            </mc:Choice>
            <mc:Fallback xmlns="">
              <p:sp>
                <p:nvSpPr>
                  <p:cNvPr id="3" name="文字方塊 2">
                    <a:extLst>
                      <a:ext uri="{FF2B5EF4-FFF2-40B4-BE49-F238E27FC236}">
                        <a16:creationId xmlns:a16="http://schemas.microsoft.com/office/drawing/2014/main" id="{DF3D0026-C5A3-4709-ACB2-4343688C34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772" y="3388406"/>
                    <a:ext cx="3547143" cy="5300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向右箭號 11">
                <a:extLst>
                  <a:ext uri="{FF2B5EF4-FFF2-40B4-BE49-F238E27FC236}">
                    <a16:creationId xmlns:a16="http://schemas.microsoft.com/office/drawing/2014/main" id="{2F9AFCBA-748B-4085-AA54-81C51693C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9423" y="3533592"/>
                <a:ext cx="632178" cy="329636"/>
              </a:xfrm>
              <a:prstGeom prst="rightArrow">
                <a:avLst>
                  <a:gd name="adj1" fmla="val 50000"/>
                  <a:gd name="adj2" fmla="val 4986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D5AFEAF5-B333-476E-B1DD-F7594D646CE3}"/>
                  </a:ext>
                </a:extLst>
              </p:cNvPr>
              <p:cNvGrpSpPr/>
              <p:nvPr/>
            </p:nvGrpSpPr>
            <p:grpSpPr>
              <a:xfrm>
                <a:off x="10611997" y="3276600"/>
                <a:ext cx="1944334" cy="1379745"/>
                <a:chOff x="1969765" y="1621136"/>
                <a:chExt cx="1367110" cy="970133"/>
              </a:xfrm>
            </p:grpSpPr>
            <p:grpSp>
              <p:nvGrpSpPr>
                <p:cNvPr id="41" name="群組 40">
                  <a:extLst>
                    <a:ext uri="{FF2B5EF4-FFF2-40B4-BE49-F238E27FC236}">
                      <a16:creationId xmlns:a16="http://schemas.microsoft.com/office/drawing/2014/main" id="{2DFF4448-AF60-47DE-A81E-81B7819FB9AA}"/>
                    </a:ext>
                  </a:extLst>
                </p:cNvPr>
                <p:cNvGrpSpPr/>
                <p:nvPr/>
              </p:nvGrpSpPr>
              <p:grpSpPr>
                <a:xfrm>
                  <a:off x="1969765" y="1621136"/>
                  <a:ext cx="1367110" cy="970133"/>
                  <a:chOff x="5528515" y="1207831"/>
                  <a:chExt cx="1367110" cy="970133"/>
                </a:xfrm>
              </p:grpSpPr>
              <p:cxnSp>
                <p:nvCxnSpPr>
                  <p:cNvPr id="48" name="直線接點 47">
                    <a:extLst>
                      <a:ext uri="{FF2B5EF4-FFF2-40B4-BE49-F238E27FC236}">
                        <a16:creationId xmlns:a16="http://schemas.microsoft.com/office/drawing/2014/main" id="{2C39E4B6-A57F-4FA6-B84C-B9976E077B2D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5888727" y="1345115"/>
                    <a:ext cx="0" cy="73048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9" name="直線接點 48">
                    <a:extLst>
                      <a:ext uri="{FF2B5EF4-FFF2-40B4-BE49-F238E27FC236}">
                        <a16:creationId xmlns:a16="http://schemas.microsoft.com/office/drawing/2014/main" id="{738FE1D7-DA29-45A8-AD3E-1B0C4F06B38C}"/>
                      </a:ext>
                    </a:extLst>
                  </p:cNvPr>
                  <p:cNvCxnSpPr/>
                  <p:nvPr/>
                </p:nvCxnSpPr>
                <p:spPr bwMode="auto">
                  <a:xfrm flipH="1">
                    <a:off x="5528515" y="2069496"/>
                    <a:ext cx="1025232" cy="6099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0" name="直線接點 49">
                    <a:extLst>
                      <a:ext uri="{FF2B5EF4-FFF2-40B4-BE49-F238E27FC236}">
                        <a16:creationId xmlns:a16="http://schemas.microsoft.com/office/drawing/2014/main" id="{5CAC57DF-55B6-45C1-9FFF-0B11238EEF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5888727" y="1460181"/>
                    <a:ext cx="570864" cy="612364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53" name="文字方塊 13">
                    <a:extLst>
                      <a:ext uri="{FF2B5EF4-FFF2-40B4-BE49-F238E27FC236}">
                        <a16:creationId xmlns:a16="http://schemas.microsoft.com/office/drawing/2014/main" id="{334B6EB5-5641-458D-8756-F54F4EA328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52720" y="1866791"/>
                    <a:ext cx="342905" cy="311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S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60" name="文字方塊 13">
                    <a:extLst>
                      <a:ext uri="{FF2B5EF4-FFF2-40B4-BE49-F238E27FC236}">
                        <a16:creationId xmlns:a16="http://schemas.microsoft.com/office/drawing/2014/main" id="{3EF2D5F6-F544-40EE-B1AB-8D9AE53ADFC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74115" y="1207831"/>
                    <a:ext cx="342905" cy="311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O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</p:grp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C0F6CDC9-43C3-4C28-9F29-CFC42FA6BB28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90677" y="2477228"/>
                  <a:ext cx="34103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1" name="群組 10"/>
          <p:cNvGrpSpPr/>
          <p:nvPr/>
        </p:nvGrpSpPr>
        <p:grpSpPr>
          <a:xfrm>
            <a:off x="1016211" y="5524024"/>
            <a:ext cx="11387720" cy="3696176"/>
            <a:chOff x="1016211" y="5524024"/>
            <a:chExt cx="11387720" cy="369617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6059CDA-A2F1-47BD-AB48-E98933514B43}"/>
                </a:ext>
              </a:extLst>
            </p:cNvPr>
            <p:cNvGrpSpPr/>
            <p:nvPr/>
          </p:nvGrpSpPr>
          <p:grpSpPr>
            <a:xfrm>
              <a:off x="1100569" y="5524024"/>
              <a:ext cx="9642638" cy="1714976"/>
              <a:chOff x="1100569" y="4419600"/>
              <a:chExt cx="9642638" cy="1714976"/>
            </a:xfrm>
          </p:grpSpPr>
          <p:sp>
            <p:nvSpPr>
              <p:cNvPr id="61" name="向右箭號 8">
                <a:extLst>
                  <a:ext uri="{FF2B5EF4-FFF2-40B4-BE49-F238E27FC236}">
                    <a16:creationId xmlns:a16="http://schemas.microsoft.com/office/drawing/2014/main" id="{12FC6713-164E-4E6D-9DB1-88F5F3F7C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1828" y="5314792"/>
                <a:ext cx="632178" cy="329636"/>
              </a:xfrm>
              <a:prstGeom prst="rightArrow">
                <a:avLst>
                  <a:gd name="adj1" fmla="val 50000"/>
                  <a:gd name="adj2" fmla="val 4986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74" name="群組 73">
                <a:extLst>
                  <a:ext uri="{FF2B5EF4-FFF2-40B4-BE49-F238E27FC236}">
                    <a16:creationId xmlns:a16="http://schemas.microsoft.com/office/drawing/2014/main" id="{D696E697-9906-431A-8B03-32A52C7AA810}"/>
                  </a:ext>
                </a:extLst>
              </p:cNvPr>
              <p:cNvGrpSpPr/>
              <p:nvPr/>
            </p:nvGrpSpPr>
            <p:grpSpPr>
              <a:xfrm>
                <a:off x="9012991" y="4419600"/>
                <a:ext cx="1730216" cy="1714976"/>
                <a:chOff x="6250827" y="3652838"/>
                <a:chExt cx="1216558" cy="1205842"/>
              </a:xfrm>
            </p:grpSpPr>
            <p:grpSp>
              <p:nvGrpSpPr>
                <p:cNvPr id="75" name="群組 17">
                  <a:extLst>
                    <a:ext uri="{FF2B5EF4-FFF2-40B4-BE49-F238E27FC236}">
                      <a16:creationId xmlns:a16="http://schemas.microsoft.com/office/drawing/2014/main" id="{0CD0F791-34A6-43F0-885A-D08D5F6583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50827" y="3652838"/>
                  <a:ext cx="960438" cy="1122362"/>
                  <a:chOff x="6492875" y="3652838"/>
                  <a:chExt cx="960438" cy="1122362"/>
                </a:xfrm>
              </p:grpSpPr>
              <p:pic>
                <p:nvPicPr>
                  <p:cNvPr id="77" name="Picture 6">
                    <a:extLst>
                      <a:ext uri="{FF2B5EF4-FFF2-40B4-BE49-F238E27FC236}">
                        <a16:creationId xmlns:a16="http://schemas.microsoft.com/office/drawing/2014/main" id="{42923CAC-D3A4-4AAE-835A-ABE9CBC50B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92875" y="3652838"/>
                    <a:ext cx="960438" cy="11128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78" name="Picture 6">
                    <a:extLst>
                      <a:ext uri="{FF2B5EF4-FFF2-40B4-BE49-F238E27FC236}">
                        <a16:creationId xmlns:a16="http://schemas.microsoft.com/office/drawing/2014/main" id="{79F10AB6-53A7-4169-A86A-5E1367104C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92875" y="3662363"/>
                    <a:ext cx="960438" cy="11128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9" name="文字方塊 15">
                    <a:extLst>
                      <a:ext uri="{FF2B5EF4-FFF2-40B4-BE49-F238E27FC236}">
                        <a16:creationId xmlns:a16="http://schemas.microsoft.com/office/drawing/2014/main" id="{87CD2061-1E3A-42B3-8147-D1C4975C296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96075" y="3848100"/>
                    <a:ext cx="342900" cy="311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dirty="0">
                        <a:ea typeface="新細明體" panose="02020500000000000000" pitchFamily="18" charset="-120"/>
                      </a:rPr>
                      <a:t>1</a:t>
                    </a:r>
                    <a:endParaRPr lang="zh-TW" altLang="en-US" sz="2276" dirty="0">
                      <a:ea typeface="新細明體" panose="02020500000000000000" pitchFamily="18" charset="-120"/>
                    </a:endParaRPr>
                  </a:p>
                </p:txBody>
              </p:sp>
            </p:grpSp>
            <p:sp>
              <p:nvSpPr>
                <p:cNvPr id="76" name="文字方塊 13">
                  <a:extLst>
                    <a:ext uri="{FF2B5EF4-FFF2-40B4-BE49-F238E27FC236}">
                      <a16:creationId xmlns:a16="http://schemas.microsoft.com/office/drawing/2014/main" id="{8032D4C1-D073-4308-8BD8-4A7B75828D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4480" y="4547507"/>
                  <a:ext cx="342905" cy="31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276" i="1" dirty="0">
                      <a:ea typeface="新細明體" panose="02020500000000000000" pitchFamily="18" charset="-120"/>
                    </a:rPr>
                    <a:t>S</a:t>
                  </a:r>
                  <a:endParaRPr lang="zh-TW" altLang="en-US" sz="2276" i="1" dirty="0">
                    <a:ea typeface="新細明體" panose="02020500000000000000" pitchFamily="18" charset="-120"/>
                  </a:endParaRPr>
                </a:p>
              </p:txBody>
            </p:sp>
          </p:grpSp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46C763C5-95C1-4D10-AB81-019DED074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569" y="5058234"/>
                <a:ext cx="5716693" cy="1002453"/>
              </a:xfrm>
              <a:prstGeom prst="rect">
                <a:avLst/>
              </a:prstGeom>
            </p:spPr>
          </p:pic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53C81C7-739E-46BA-9373-CDB3D014E84A}"/>
                </a:ext>
              </a:extLst>
            </p:cNvPr>
            <p:cNvGrpSpPr/>
            <p:nvPr/>
          </p:nvGrpSpPr>
          <p:grpSpPr>
            <a:xfrm>
              <a:off x="1016211" y="7534792"/>
              <a:ext cx="11387720" cy="1685408"/>
              <a:chOff x="1016211" y="6086992"/>
              <a:chExt cx="11387720" cy="1685408"/>
            </a:xfrm>
          </p:grpSpPr>
          <p:sp>
            <p:nvSpPr>
              <p:cNvPr id="62" name="向右箭號 11">
                <a:extLst>
                  <a:ext uri="{FF2B5EF4-FFF2-40B4-BE49-F238E27FC236}">
                    <a16:creationId xmlns:a16="http://schemas.microsoft.com/office/drawing/2014/main" id="{041B8216-D86F-434D-A6E0-7EDE49D3A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33353" y="7009472"/>
                <a:ext cx="632178" cy="329636"/>
              </a:xfrm>
              <a:prstGeom prst="rightArrow">
                <a:avLst>
                  <a:gd name="adj1" fmla="val 50000"/>
                  <a:gd name="adj2" fmla="val 4986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14142A19-9B8D-49B3-B429-F3F600DC4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211" y="6479846"/>
                <a:ext cx="7816427" cy="1273387"/>
              </a:xfrm>
              <a:prstGeom prst="rect">
                <a:avLst/>
              </a:prstGeom>
            </p:spPr>
          </p:pic>
          <p:grpSp>
            <p:nvGrpSpPr>
              <p:cNvPr id="83" name="群組 82">
                <a:extLst>
                  <a:ext uri="{FF2B5EF4-FFF2-40B4-BE49-F238E27FC236}">
                    <a16:creationId xmlns:a16="http://schemas.microsoft.com/office/drawing/2014/main" id="{105DCD15-C200-4B0B-B294-1A4DC13AEF29}"/>
                  </a:ext>
                </a:extLst>
              </p:cNvPr>
              <p:cNvGrpSpPr/>
              <p:nvPr/>
            </p:nvGrpSpPr>
            <p:grpSpPr>
              <a:xfrm>
                <a:off x="10466758" y="6086992"/>
                <a:ext cx="1937173" cy="1685408"/>
                <a:chOff x="6700094" y="3293611"/>
                <a:chExt cx="1362075" cy="1185053"/>
              </a:xfrm>
            </p:grpSpPr>
            <p:pic>
              <p:nvPicPr>
                <p:cNvPr id="84" name="圖片 83">
                  <a:extLst>
                    <a:ext uri="{FF2B5EF4-FFF2-40B4-BE49-F238E27FC236}">
                      <a16:creationId xmlns:a16="http://schemas.microsoft.com/office/drawing/2014/main" id="{0E00B78D-2794-4672-AFE8-5CB1B301B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00094" y="3293611"/>
                  <a:ext cx="1362075" cy="1171575"/>
                </a:xfrm>
                <a:prstGeom prst="rect">
                  <a:avLst/>
                </a:prstGeom>
              </p:spPr>
            </p:pic>
            <p:cxnSp>
              <p:nvCxnSpPr>
                <p:cNvPr id="85" name="直線接點 84">
                  <a:extLst>
                    <a:ext uri="{FF2B5EF4-FFF2-40B4-BE49-F238E27FC236}">
                      <a16:creationId xmlns:a16="http://schemas.microsoft.com/office/drawing/2014/main" id="{257C08AC-658F-415A-AB5B-0F127A3B960D}"/>
                    </a:ext>
                  </a:extLst>
                </p:cNvPr>
                <p:cNvCxnSpPr/>
                <p:nvPr/>
              </p:nvCxnSpPr>
              <p:spPr bwMode="auto">
                <a:xfrm>
                  <a:off x="6832174" y="3973313"/>
                  <a:ext cx="100800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86" name="文字方塊 85">
                  <a:extLst>
                    <a:ext uri="{FF2B5EF4-FFF2-40B4-BE49-F238E27FC236}">
                      <a16:creationId xmlns:a16="http://schemas.microsoft.com/office/drawing/2014/main" id="{C2531055-6DD1-4C08-BC2C-DB96FBE68C98}"/>
                    </a:ext>
                  </a:extLst>
                </p:cNvPr>
                <p:cNvSpPr txBox="1"/>
                <p:nvPr/>
              </p:nvSpPr>
              <p:spPr>
                <a:xfrm>
                  <a:off x="7296137" y="4136743"/>
                  <a:ext cx="531940" cy="3419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560" dirty="0"/>
                    <a:t>-1</a:t>
                  </a:r>
                  <a:endParaRPr lang="zh-TW" altLang="en-US" sz="2560" dirty="0"/>
                </a:p>
              </p:txBody>
            </p:sp>
          </p:grpSp>
        </p:grpSp>
      </p:grpSp>
      <p:grpSp>
        <p:nvGrpSpPr>
          <p:cNvPr id="12" name="群組 11"/>
          <p:cNvGrpSpPr/>
          <p:nvPr/>
        </p:nvGrpSpPr>
        <p:grpSpPr>
          <a:xfrm>
            <a:off x="12005112" y="273993"/>
            <a:ext cx="4766502" cy="4102072"/>
            <a:chOff x="12005112" y="273993"/>
            <a:chExt cx="4766502" cy="4102072"/>
          </a:xfrm>
        </p:grpSpPr>
        <p:grpSp>
          <p:nvGrpSpPr>
            <p:cNvPr id="18444" name="群組 22"/>
            <p:cNvGrpSpPr>
              <a:grpSpLocks/>
            </p:cNvGrpSpPr>
            <p:nvPr/>
          </p:nvGrpSpPr>
          <p:grpSpPr bwMode="auto">
            <a:xfrm>
              <a:off x="12005112" y="273993"/>
              <a:ext cx="4766502" cy="2858274"/>
              <a:chOff x="4588158" y="1964073"/>
              <a:chExt cx="4257675" cy="2314575"/>
            </a:xfrm>
          </p:grpSpPr>
          <p:pic>
            <p:nvPicPr>
              <p:cNvPr id="18450" name="Picture 11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8158" y="1964073"/>
                <a:ext cx="4257675" cy="2314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1" name="Picture 1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966" y="3522609"/>
                <a:ext cx="342900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452" name="直線單箭頭接點 15"/>
              <p:cNvCxnSpPr>
                <a:cxnSpLocks noChangeShapeType="1"/>
              </p:cNvCxnSpPr>
              <p:nvPr/>
            </p:nvCxnSpPr>
            <p:spPr bwMode="auto">
              <a:xfrm flipV="1">
                <a:off x="5042019" y="3331445"/>
                <a:ext cx="750606" cy="274889"/>
              </a:xfrm>
              <a:prstGeom prst="straightConnector1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743452-A363-4434-9FB1-8757B45861F1}"/>
                    </a:ext>
                  </a:extLst>
                </p:cNvPr>
                <p:cNvSpPr txBox="1"/>
                <p:nvPr/>
              </p:nvSpPr>
              <p:spPr>
                <a:xfrm>
                  <a:off x="12590462" y="3421508"/>
                  <a:ext cx="4084451" cy="9545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743452-A363-4434-9FB1-8757B4586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90462" y="3421508"/>
                  <a:ext cx="4084451" cy="95455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A53FBA4-7D23-4012-97D8-77549CA03FED}"/>
              </a:ext>
            </a:extLst>
          </p:cNvPr>
          <p:cNvSpPr txBox="1"/>
          <p:nvPr/>
        </p:nvSpPr>
        <p:spPr>
          <a:xfrm>
            <a:off x="13997648" y="4675796"/>
            <a:ext cx="22420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ReLU</a:t>
            </a:r>
            <a:r>
              <a:rPr lang="en-US" altLang="zh-TW" sz="3200" dirty="0"/>
              <a:t>:</a:t>
            </a:r>
          </a:p>
          <a:p>
            <a:pPr>
              <a:spcBef>
                <a:spcPts val="600"/>
              </a:spcBef>
            </a:pPr>
            <a:r>
              <a:rPr lang="en-US" altLang="zh-TW" sz="3200" i="1" dirty="0"/>
              <a:t>   f</a:t>
            </a:r>
            <a:r>
              <a:rPr lang="en-US" altLang="zh-TW" sz="3200" baseline="-25000" dirty="0"/>
              <a:t>1</a:t>
            </a:r>
            <a:r>
              <a:rPr lang="en-US" altLang="zh-TW" sz="3200" dirty="0"/>
              <a:t>(-100) = 0</a:t>
            </a:r>
          </a:p>
          <a:p>
            <a:pPr>
              <a:spcBef>
                <a:spcPts val="600"/>
              </a:spcBef>
            </a:pPr>
            <a:r>
              <a:rPr lang="en-US" altLang="zh-TW" sz="3200" i="1" dirty="0"/>
              <a:t>   f</a:t>
            </a:r>
            <a:r>
              <a:rPr lang="en-US" altLang="zh-TW" sz="3200" baseline="-25000" dirty="0"/>
              <a:t>2</a:t>
            </a:r>
            <a:r>
              <a:rPr lang="en-US" altLang="zh-TW" sz="3200" dirty="0"/>
              <a:t>(70) = 70</a:t>
            </a:r>
            <a:endParaRPr lang="zh-TW" altLang="en-US" sz="3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100569" y="4660610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// usually used in hidden layers</a:t>
            </a:r>
            <a:endParaRPr lang="zh-TW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068106" y="2958417"/>
            <a:ext cx="734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// usually used in output layer for regression problem</a:t>
            </a:r>
            <a:endParaRPr lang="zh-TW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129619" y="7178041"/>
            <a:ext cx="952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// usually used in output layer for binary classification problem</a:t>
            </a:r>
            <a:endParaRPr lang="zh-TW" alt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2"/>
          <p:cNvSpPr>
            <a:spLocks noGrp="1"/>
          </p:cNvSpPr>
          <p:nvPr>
            <p:ph type="sldNum" sz="quarter" idx="12"/>
          </p:nvPr>
        </p:nvSpPr>
        <p:spPr bwMode="auto">
          <a:xfrm>
            <a:off x="15832931" y="9279141"/>
            <a:ext cx="1391666" cy="39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A901506-7B65-4A4E-9D74-D576A137DD18}" type="slidenum">
              <a:rPr lang="zh-TW" altLang="en-US" smtClean="0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zh-TW" sz="2276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3845" y="217488"/>
            <a:ext cx="8166286" cy="1190625"/>
          </a:xfrm>
        </p:spPr>
        <p:txBody>
          <a:bodyPr/>
          <a:lstStyle/>
          <a:p>
            <a:r>
              <a:rPr lang="en-US" altLang="zh-TW" sz="6600" b="0">
                <a:latin typeface="Calibri" panose="020F0502020204030204" pitchFamily="34" charset="0"/>
                <a:cs typeface="Calibri" panose="020F0502020204030204" pitchFamily="34" charset="0"/>
              </a:rPr>
              <a:t>Activation Functions</a:t>
            </a:r>
            <a:endParaRPr lang="en-US" altLang="zh-TW" b="0">
              <a:latin typeface="+mn-lt"/>
              <a:ea typeface="新細明體" panose="02020500000000000000" pitchFamily="18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821531" y="4423556"/>
            <a:ext cx="11375844" cy="4825768"/>
            <a:chOff x="821531" y="4423556"/>
            <a:chExt cx="11375844" cy="4825768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6BD1183C-8F64-4AB0-86DE-B06636784667}"/>
                </a:ext>
              </a:extLst>
            </p:cNvPr>
            <p:cNvGrpSpPr/>
            <p:nvPr/>
          </p:nvGrpSpPr>
          <p:grpSpPr>
            <a:xfrm>
              <a:off x="821531" y="4423556"/>
              <a:ext cx="11250204" cy="2267402"/>
              <a:chOff x="966157" y="4451096"/>
              <a:chExt cx="11250204" cy="2267402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9254157" y="4451096"/>
                <a:ext cx="2962204" cy="2267402"/>
                <a:chOff x="6352427" y="1847692"/>
                <a:chExt cx="2082800" cy="1594267"/>
              </a:xfrm>
            </p:grpSpPr>
            <p:sp>
              <p:nvSpPr>
                <p:cNvPr id="18438" name="向右箭號 8"/>
                <p:cNvSpPr>
                  <a:spLocks noChangeArrowheads="1"/>
                </p:cNvSpPr>
                <p:nvPr/>
              </p:nvSpPr>
              <p:spPr bwMode="auto">
                <a:xfrm>
                  <a:off x="6352427" y="2593817"/>
                  <a:ext cx="444500" cy="231775"/>
                </a:xfrm>
                <a:prstGeom prst="rightArrow">
                  <a:avLst>
                    <a:gd name="adj1" fmla="val 50000"/>
                    <a:gd name="adj2" fmla="val 49863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TW" altLang="en-US" sz="2276">
                    <a:ea typeface="新細明體" panose="02020500000000000000" pitchFamily="18" charset="-120"/>
                  </a:endParaRPr>
                </a:p>
              </p:txBody>
            </p:sp>
            <p:grpSp>
              <p:nvGrpSpPr>
                <p:cNvPr id="18445" name="群組 1"/>
                <p:cNvGrpSpPr>
                  <a:grpSpLocks/>
                </p:cNvGrpSpPr>
                <p:nvPr/>
              </p:nvGrpSpPr>
              <p:grpSpPr bwMode="auto">
                <a:xfrm>
                  <a:off x="6865190" y="1847692"/>
                  <a:ext cx="1570037" cy="1594267"/>
                  <a:chOff x="6824684" y="1491297"/>
                  <a:chExt cx="1570016" cy="1593628"/>
                </a:xfrm>
              </p:grpSpPr>
              <p:pic>
                <p:nvPicPr>
                  <p:cNvPr id="18446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21500" y="1647825"/>
                    <a:ext cx="1273175" cy="11807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447" name="文字方塊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86650" y="2773877"/>
                    <a:ext cx="342900" cy="311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T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8448" name="文字方塊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051800" y="2761123"/>
                    <a:ext cx="342900" cy="311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S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18449" name="文字方塊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24684" y="1491297"/>
                    <a:ext cx="342900" cy="31104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O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</p:grpSp>
          </p:grp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157" y="5207218"/>
                <a:ext cx="7829973" cy="1110827"/>
              </a:xfrm>
              <a:prstGeom prst="rect">
                <a:avLst/>
              </a:prstGeom>
            </p:spPr>
          </p:pic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6601C9B-0EAB-41A3-A28E-77F49B40A6B0}"/>
                </a:ext>
              </a:extLst>
            </p:cNvPr>
            <p:cNvGrpSpPr/>
            <p:nvPr/>
          </p:nvGrpSpPr>
          <p:grpSpPr>
            <a:xfrm>
              <a:off x="821531" y="7439737"/>
              <a:ext cx="11375844" cy="1809587"/>
              <a:chOff x="987763" y="7486813"/>
              <a:chExt cx="11375844" cy="1809587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763" y="7486813"/>
                <a:ext cx="7437120" cy="1463040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9983420" y="7502407"/>
                <a:ext cx="2380187" cy="1793993"/>
                <a:chOff x="1663306" y="1520305"/>
                <a:chExt cx="1673569" cy="1261401"/>
              </a:xfrm>
            </p:grpSpPr>
            <p:grpSp>
              <p:nvGrpSpPr>
                <p:cNvPr id="54" name="群組 53"/>
                <p:cNvGrpSpPr/>
                <p:nvPr/>
              </p:nvGrpSpPr>
              <p:grpSpPr>
                <a:xfrm>
                  <a:off x="1663306" y="1520305"/>
                  <a:ext cx="1673569" cy="1070964"/>
                  <a:chOff x="5222056" y="1107000"/>
                  <a:chExt cx="1673569" cy="1070964"/>
                </a:xfrm>
              </p:grpSpPr>
              <p:cxnSp>
                <p:nvCxnSpPr>
                  <p:cNvPr id="55" name="直線接點 54"/>
                  <p:cNvCxnSpPr/>
                  <p:nvPr/>
                </p:nvCxnSpPr>
                <p:spPr bwMode="auto">
                  <a:xfrm>
                    <a:off x="5528515" y="1345115"/>
                    <a:ext cx="0" cy="73048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6" name="直線接點 55"/>
                  <p:cNvCxnSpPr/>
                  <p:nvPr/>
                </p:nvCxnSpPr>
                <p:spPr bwMode="auto">
                  <a:xfrm flipH="1">
                    <a:off x="5528515" y="2069496"/>
                    <a:ext cx="1025232" cy="6099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57" name="直線接點 56"/>
                  <p:cNvCxnSpPr/>
                  <p:nvPr/>
                </p:nvCxnSpPr>
                <p:spPr bwMode="auto">
                  <a:xfrm flipH="1">
                    <a:off x="5878789" y="1692249"/>
                    <a:ext cx="341289" cy="384733"/>
                  </a:xfrm>
                  <a:prstGeom prst="line">
                    <a:avLst/>
                  </a:prstGeom>
                  <a:solidFill>
                    <a:schemeClr val="accent1"/>
                  </a:solidFill>
                  <a:ln w="254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58" name="文字方塊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552720" y="1866791"/>
                    <a:ext cx="342905" cy="311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S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  <p:sp>
                <p:nvSpPr>
                  <p:cNvPr id="59" name="文字方塊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22056" y="1107000"/>
                    <a:ext cx="342905" cy="311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5000"/>
                      <a:buFont typeface="Monotype Sorts" pitchFamily="2" charset="2"/>
                      <a:buChar char="l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100000"/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10000"/>
                      </a:spcBef>
                      <a:spcAft>
                        <a:spcPts val="400"/>
                      </a:spcAft>
                      <a:buClr>
                        <a:srgbClr val="0C7B9C"/>
                      </a:buClr>
                      <a:buSzPct val="70000"/>
                      <a:buFont typeface="Wingdings" panose="05000000000000000000" pitchFamily="2" charset="2"/>
                      <a:buChar char="u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SzPct val="100000"/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Char char="•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</a:pPr>
                    <a:r>
                      <a:rPr lang="en-US" altLang="zh-TW" sz="2276" i="1" dirty="0">
                        <a:ea typeface="新細明體" panose="02020500000000000000" pitchFamily="18" charset="-120"/>
                      </a:rPr>
                      <a:t>O</a:t>
                    </a:r>
                    <a:endParaRPr lang="zh-TW" altLang="en-US" sz="2276" i="1" dirty="0">
                      <a:ea typeface="新細明體" panose="02020500000000000000" pitchFamily="18" charset="-120"/>
                    </a:endParaRPr>
                  </a:p>
                </p:txBody>
              </p:sp>
            </p:grpSp>
            <p:cxnSp>
              <p:nvCxnSpPr>
                <p:cNvPr id="63" name="直線接點 62"/>
                <p:cNvCxnSpPr/>
                <p:nvPr/>
              </p:nvCxnSpPr>
              <p:spPr bwMode="auto">
                <a:xfrm flipH="1">
                  <a:off x="2652093" y="2114516"/>
                  <a:ext cx="34103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直線接點 65"/>
                <p:cNvCxnSpPr/>
                <p:nvPr/>
              </p:nvCxnSpPr>
              <p:spPr bwMode="auto">
                <a:xfrm flipH="1">
                  <a:off x="1990677" y="2477228"/>
                  <a:ext cx="34103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7" name="文字方塊 13"/>
                <p:cNvSpPr txBox="1">
                  <a:spLocks noChangeArrowheads="1"/>
                </p:cNvSpPr>
                <p:nvPr/>
              </p:nvSpPr>
              <p:spPr bwMode="auto">
                <a:xfrm>
                  <a:off x="2110775" y="2470533"/>
                  <a:ext cx="386018" cy="31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276" i="1" dirty="0">
                      <a:ea typeface="新細明體" panose="02020500000000000000" pitchFamily="18" charset="-120"/>
                    </a:rPr>
                    <a:t>T</a:t>
                  </a:r>
                  <a:r>
                    <a:rPr lang="en-US" altLang="zh-TW" sz="2276" baseline="-25000" dirty="0">
                      <a:ea typeface="新細明體" panose="02020500000000000000" pitchFamily="18" charset="-120"/>
                    </a:rPr>
                    <a:t>1</a:t>
                  </a:r>
                  <a:endParaRPr lang="zh-TW" altLang="en-US" sz="2276" baseline="-25000" dirty="0">
                    <a:ea typeface="新細明體" panose="02020500000000000000" pitchFamily="18" charset="-120"/>
                  </a:endParaRPr>
                </a:p>
              </p:txBody>
            </p:sp>
            <p:sp>
              <p:nvSpPr>
                <p:cNvPr id="68" name="文字方塊 13"/>
                <p:cNvSpPr txBox="1">
                  <a:spLocks noChangeArrowheads="1"/>
                </p:cNvSpPr>
                <p:nvPr/>
              </p:nvSpPr>
              <p:spPr bwMode="auto">
                <a:xfrm>
                  <a:off x="2459083" y="2470533"/>
                  <a:ext cx="386018" cy="311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276" i="1" dirty="0">
                      <a:ea typeface="新細明體" panose="02020500000000000000" pitchFamily="18" charset="-120"/>
                    </a:rPr>
                    <a:t>T</a:t>
                  </a:r>
                  <a:r>
                    <a:rPr lang="en-US" altLang="zh-TW" sz="2276" baseline="-25000" dirty="0">
                      <a:ea typeface="新細明體" panose="02020500000000000000" pitchFamily="18" charset="-120"/>
                    </a:rPr>
                    <a:t>2</a:t>
                  </a:r>
                  <a:endParaRPr lang="zh-TW" altLang="en-US" sz="2276" baseline="-25000" dirty="0">
                    <a:ea typeface="新細明體" panose="02020500000000000000" pitchFamily="18" charset="-120"/>
                  </a:endParaRPr>
                </a:p>
              </p:txBody>
            </p:sp>
          </p:grpSp>
          <p:sp>
            <p:nvSpPr>
              <p:cNvPr id="71" name="向右箭號 11"/>
              <p:cNvSpPr>
                <a:spLocks noChangeArrowheads="1"/>
              </p:cNvSpPr>
              <p:nvPr/>
            </p:nvSpPr>
            <p:spPr bwMode="auto">
              <a:xfrm>
                <a:off x="9205144" y="8141135"/>
                <a:ext cx="632178" cy="329636"/>
              </a:xfrm>
              <a:prstGeom prst="rightArrow">
                <a:avLst>
                  <a:gd name="adj1" fmla="val 50000"/>
                  <a:gd name="adj2" fmla="val 49863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29" name="向右箭號 12">
            <a:extLst>
              <a:ext uri="{FF2B5EF4-FFF2-40B4-BE49-F238E27FC236}">
                <a16:creationId xmlns:a16="http://schemas.microsoft.com/office/drawing/2014/main" id="{0F6216C1-EC9D-4877-98B4-510074AF8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331" y="2558846"/>
            <a:ext cx="632178" cy="327377"/>
          </a:xfrm>
          <a:prstGeom prst="rightArrow">
            <a:avLst>
              <a:gd name="adj1" fmla="val 50000"/>
              <a:gd name="adj2" fmla="val 5020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TW" altLang="en-US" sz="2276">
              <a:ea typeface="新細明體" panose="02020500000000000000" pitchFamily="18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BEB1643-0E67-4020-9B06-DD0AB97A870E}"/>
              </a:ext>
            </a:extLst>
          </p:cNvPr>
          <p:cNvSpPr txBox="1"/>
          <p:nvPr/>
        </p:nvSpPr>
        <p:spPr>
          <a:xfrm>
            <a:off x="9609531" y="1943019"/>
            <a:ext cx="7131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Used in </a:t>
            </a:r>
            <a:r>
              <a:rPr lang="en-US" altLang="zh-TW" sz="2800" dirty="0">
                <a:solidFill>
                  <a:srgbClr val="FF0000"/>
                </a:solidFill>
              </a:rPr>
              <a:t>RBF NN</a:t>
            </a:r>
            <a:r>
              <a:rPr lang="en-US" altLang="zh-TW" sz="2800" dirty="0"/>
              <a:t> (Radial Basis Function NN)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Because it saturates to 0 for most </a:t>
            </a:r>
            <a:r>
              <a:rPr lang="en-US" altLang="zh-TW" sz="2800" i="1" dirty="0"/>
              <a:t>x</a:t>
            </a:r>
            <a:r>
              <a:rPr lang="en-US" altLang="zh-TW" sz="2800" dirty="0"/>
              <a:t>, it can be </a:t>
            </a:r>
            <a:r>
              <a:rPr lang="en-US" altLang="zh-TW" sz="2800" dirty="0">
                <a:solidFill>
                  <a:srgbClr val="FF0000"/>
                </a:solidFill>
              </a:rPr>
              <a:t>difficult to optimize</a:t>
            </a:r>
            <a:r>
              <a:rPr lang="en-US" altLang="zh-TW" sz="2800" dirty="0"/>
              <a:t>.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69B9F3C1-DC31-4907-B34A-91CAA83B5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2285759"/>
            <a:ext cx="5161280" cy="83989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16034AD4-C209-44D1-8D23-848FAEF9E92A}"/>
              </a:ext>
            </a:extLst>
          </p:cNvPr>
          <p:cNvGrpSpPr/>
          <p:nvPr/>
        </p:nvGrpSpPr>
        <p:grpSpPr>
          <a:xfrm>
            <a:off x="7298531" y="1626875"/>
            <a:ext cx="1888812" cy="2270310"/>
            <a:chOff x="7298531" y="1626875"/>
            <a:chExt cx="1888812" cy="2270310"/>
          </a:xfrm>
        </p:grpSpPr>
        <p:grpSp>
          <p:nvGrpSpPr>
            <p:cNvPr id="30" name="群組 18">
              <a:extLst>
                <a:ext uri="{FF2B5EF4-FFF2-40B4-BE49-F238E27FC236}">
                  <a16:creationId xmlns:a16="http://schemas.microsoft.com/office/drawing/2014/main" id="{6846555E-D063-4887-9E74-4DC5944FB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8531" y="1626875"/>
              <a:ext cx="1811388" cy="1931597"/>
              <a:chOff x="6589922" y="5345624"/>
              <a:chExt cx="1006475" cy="1165225"/>
            </a:xfrm>
          </p:grpSpPr>
          <p:pic>
            <p:nvPicPr>
              <p:cNvPr id="31" name="Picture 7">
                <a:extLst>
                  <a:ext uri="{FF2B5EF4-FFF2-40B4-BE49-F238E27FC236}">
                    <a16:creationId xmlns:a16="http://schemas.microsoft.com/office/drawing/2014/main" id="{357C52D2-618F-4D04-B87E-224106FD8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9922" y="5345624"/>
                <a:ext cx="1006475" cy="1165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文字方塊 16">
                <a:extLst>
                  <a:ext uri="{FF2B5EF4-FFF2-40B4-BE49-F238E27FC236}">
                    <a16:creationId xmlns:a16="http://schemas.microsoft.com/office/drawing/2014/main" id="{E561DEDB-F565-44E9-8815-4D9C386D84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67525" y="5514975"/>
                <a:ext cx="342900" cy="31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>
                    <a:ea typeface="新細明體" panose="02020500000000000000" pitchFamily="18" charset="-120"/>
                  </a:rPr>
                  <a:t>1</a:t>
                </a: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35" name="文字方塊 13">
              <a:extLst>
                <a:ext uri="{FF2B5EF4-FFF2-40B4-BE49-F238E27FC236}">
                  <a16:creationId xmlns:a16="http://schemas.microsoft.com/office/drawing/2014/main" id="{5DF57A50-6F22-45C6-9BBF-011DE9EFD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99656" y="3429000"/>
              <a:ext cx="487687" cy="44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276" i="1" dirty="0">
                  <a:ea typeface="新細明體" panose="02020500000000000000" pitchFamily="18" charset="-120"/>
                </a:rPr>
                <a:t>S</a:t>
              </a:r>
              <a:endParaRPr lang="zh-TW" altLang="en-US" sz="2276" i="1" dirty="0">
                <a:ea typeface="新細明體" panose="02020500000000000000" pitchFamily="18" charset="-120"/>
              </a:endParaRPr>
            </a:p>
          </p:txBody>
        </p:sp>
        <p:sp>
          <p:nvSpPr>
            <p:cNvPr id="41" name="文字方塊 13">
              <a:extLst>
                <a:ext uri="{FF2B5EF4-FFF2-40B4-BE49-F238E27FC236}">
                  <a16:creationId xmlns:a16="http://schemas.microsoft.com/office/drawing/2014/main" id="{0DB12EA4-56D3-40A3-B860-EDF61368D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1097" y="3454628"/>
              <a:ext cx="487687" cy="442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276">
                  <a:ea typeface="新細明體" panose="02020500000000000000" pitchFamily="18" charset="-120"/>
                </a:rPr>
                <a:t>0</a:t>
              </a:r>
              <a:endParaRPr lang="zh-TW" altLang="en-US" sz="2276" dirty="0"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8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E6A4A2-ED86-4D85-AC0B-85B2EA99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2DE7E-53B6-4CFB-8C6D-116D05998A33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alibri" pitchFamily="34" charset="0"/>
                <a:ea typeface="新細明體" panose="02020500000000000000" pitchFamily="18" charset="-120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6B4035-B9F8-4762-9CE6-0867663321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934" y="107950"/>
            <a:ext cx="9524997" cy="1404938"/>
          </a:xfrm>
        </p:spPr>
        <p:txBody>
          <a:bodyPr/>
          <a:lstStyle/>
          <a:p>
            <a:pPr algn="l"/>
            <a:r>
              <a:rPr lang="en-US" altLang="zh-TW" sz="6600" b="0">
                <a:latin typeface="Calibri" panose="020F0502020204030204" pitchFamily="34" charset="0"/>
                <a:cs typeface="Calibri" panose="020F0502020204030204" pitchFamily="34" charset="0"/>
              </a:rPr>
              <a:t>Activation Functions</a:t>
            </a:r>
            <a:endParaRPr lang="zh-TW" altLang="en-US" b="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26A995-FF2D-48D4-B38E-9CD1B7FE6B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0532" y="1524000"/>
            <a:ext cx="10881518" cy="5257800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altLang="zh-TW" sz="4000" dirty="0" err="1">
                <a:solidFill>
                  <a:srgbClr val="FF0000"/>
                </a:solidFill>
              </a:rPr>
              <a:t>Softplus</a:t>
            </a:r>
            <a:endParaRPr lang="en-US" altLang="zh-TW" sz="4000" dirty="0"/>
          </a:p>
          <a:p>
            <a:pPr lvl="1">
              <a:spcBef>
                <a:spcPts val="1200"/>
              </a:spcBef>
            </a:pPr>
            <a:r>
              <a:rPr lang="en-US" altLang="zh-TW" sz="3431" dirty="0"/>
              <a:t>Smooth version of the rectifier. 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endParaRPr lang="en-US" altLang="zh-TW" sz="4000" dirty="0"/>
          </a:p>
          <a:p>
            <a:pPr lvl="1">
              <a:spcBef>
                <a:spcPts val="1200"/>
              </a:spcBef>
            </a:pPr>
            <a:r>
              <a:rPr lang="en-US" altLang="zh-TW" sz="3431" dirty="0">
                <a:solidFill>
                  <a:srgbClr val="FF0000"/>
                </a:solidFill>
              </a:rPr>
              <a:t>Rectifier</a:t>
            </a:r>
            <a:r>
              <a:rPr lang="en-US" altLang="zh-TW" sz="3431" dirty="0"/>
              <a:t> was found </a:t>
            </a:r>
            <a:r>
              <a:rPr lang="en-US" altLang="zh-TW" sz="3431" dirty="0">
                <a:solidFill>
                  <a:srgbClr val="FF0000"/>
                </a:solidFill>
              </a:rPr>
              <a:t>better</a:t>
            </a:r>
            <a:r>
              <a:rPr lang="en-US" altLang="zh-TW" sz="3431" dirty="0"/>
              <a:t> than </a:t>
            </a:r>
            <a:r>
              <a:rPr lang="en-US" altLang="zh-TW" sz="3431" dirty="0" err="1">
                <a:solidFill>
                  <a:srgbClr val="FF0000"/>
                </a:solidFill>
              </a:rPr>
              <a:t>softplus</a:t>
            </a:r>
            <a:r>
              <a:rPr lang="en-US" altLang="zh-TW" sz="3431" dirty="0"/>
              <a:t> (</a:t>
            </a:r>
            <a:r>
              <a:rPr lang="en-US" altLang="zh-TW" sz="3431" dirty="0" err="1"/>
              <a:t>Glorot</a:t>
            </a:r>
            <a:r>
              <a:rPr lang="en-US" altLang="zh-TW" sz="3431" dirty="0"/>
              <a:t> </a:t>
            </a:r>
            <a:r>
              <a:rPr lang="en-US" altLang="zh-TW" sz="3431" i="1" dirty="0"/>
              <a:t>et al., </a:t>
            </a:r>
            <a:r>
              <a:rPr lang="en-US" altLang="zh-TW" sz="3431" dirty="0"/>
              <a:t>2011) . </a:t>
            </a:r>
          </a:p>
          <a:p>
            <a:pPr lvl="1">
              <a:spcBef>
                <a:spcPts val="1200"/>
              </a:spcBef>
            </a:pPr>
            <a:r>
              <a:rPr lang="en-US" altLang="zh-TW" sz="3431" dirty="0"/>
              <a:t>The use of the </a:t>
            </a:r>
            <a:r>
              <a:rPr lang="en-US" altLang="zh-TW" sz="3431" dirty="0" err="1">
                <a:solidFill>
                  <a:srgbClr val="FF0000"/>
                </a:solidFill>
              </a:rPr>
              <a:t>softplus</a:t>
            </a:r>
            <a:r>
              <a:rPr lang="en-US" altLang="zh-TW" sz="3431" dirty="0"/>
              <a:t> is generally </a:t>
            </a:r>
            <a:r>
              <a:rPr lang="en-US" altLang="zh-TW" sz="3431" dirty="0">
                <a:solidFill>
                  <a:srgbClr val="FF0000"/>
                </a:solidFill>
              </a:rPr>
              <a:t>discouraged</a:t>
            </a:r>
            <a:r>
              <a:rPr lang="en-US" altLang="zh-TW" sz="3431" dirty="0"/>
              <a:t>.</a:t>
            </a:r>
          </a:p>
          <a:p>
            <a:pPr>
              <a:spcBef>
                <a:spcPts val="2400"/>
              </a:spcBef>
            </a:pPr>
            <a:r>
              <a:rPr lang="en-US" altLang="zh-TW" sz="4000" dirty="0">
                <a:solidFill>
                  <a:srgbClr val="FF0000"/>
                </a:solidFill>
              </a:rPr>
              <a:t>Hard </a:t>
            </a:r>
            <a:r>
              <a:rPr lang="en-US" altLang="zh-TW" sz="4000" dirty="0" err="1">
                <a:solidFill>
                  <a:srgbClr val="FF0000"/>
                </a:solidFill>
              </a:rPr>
              <a:t>tanh</a:t>
            </a:r>
            <a:endParaRPr lang="en-US" altLang="zh-TW" sz="4000" dirty="0"/>
          </a:p>
          <a:p>
            <a:endParaRPr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98C9B7-E3D8-4EC4-AFC7-566D7D30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61" y="3007616"/>
            <a:ext cx="5943600" cy="70332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1F5B2C-26C2-4606-8867-5820F9DA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13" y="6646294"/>
            <a:ext cx="6482218" cy="756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FA60C450-E7C6-4C02-91CD-861DE8A123AA}"/>
              </a:ext>
            </a:extLst>
          </p:cNvPr>
          <p:cNvGrpSpPr/>
          <p:nvPr/>
        </p:nvGrpSpPr>
        <p:grpSpPr>
          <a:xfrm>
            <a:off x="11884819" y="4737612"/>
            <a:ext cx="5014912" cy="4683035"/>
            <a:chOff x="11884819" y="4737612"/>
            <a:chExt cx="5014912" cy="468303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EB7AECF-1AAC-4B84-8621-CB1538D7C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4819" y="4737612"/>
              <a:ext cx="4683035" cy="4683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50F9077-5882-4023-BDE7-4245F56D2188}"/>
                </a:ext>
              </a:extLst>
            </p:cNvPr>
            <p:cNvSpPr txBox="1"/>
            <p:nvPr/>
          </p:nvSpPr>
          <p:spPr>
            <a:xfrm>
              <a:off x="16148049" y="7079129"/>
              <a:ext cx="751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endParaRPr kumimoji="0" lang="zh-TW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FD5B6B5-3C10-49B6-B9A0-3D7E2237C19B}"/>
                </a:ext>
              </a:extLst>
            </p:cNvPr>
            <p:cNvSpPr txBox="1"/>
            <p:nvPr/>
          </p:nvSpPr>
          <p:spPr>
            <a:xfrm>
              <a:off x="13058775" y="4801236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</a:t>
              </a:r>
              <a:r>
                <a:rPr kumimoji="0" lang="en-US" altLang="zh-TW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</a:t>
              </a:r>
              <a:r>
                <a:rPr kumimoji="0" lang="en-US" altLang="zh-TW" sz="3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r>
                <a:rPr kumimoji="0" lang="en-US" altLang="zh-TW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</a:t>
              </a:r>
              <a:endPara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47F6D76-3573-480C-90FC-0F174360C948}"/>
              </a:ext>
            </a:extLst>
          </p:cNvPr>
          <p:cNvGrpSpPr/>
          <p:nvPr/>
        </p:nvGrpSpPr>
        <p:grpSpPr>
          <a:xfrm>
            <a:off x="11475515" y="547687"/>
            <a:ext cx="5647655" cy="3835245"/>
            <a:chOff x="11475515" y="547687"/>
            <a:chExt cx="5647655" cy="3835245"/>
          </a:xfrm>
        </p:grpSpPr>
        <p:pic>
          <p:nvPicPr>
            <p:cNvPr id="6146" name="Picture 2" descr="ãsoftplusãçåçæå°çµæ">
              <a:extLst>
                <a:ext uri="{FF2B5EF4-FFF2-40B4-BE49-F238E27FC236}">
                  <a16:creationId xmlns:a16="http://schemas.microsoft.com/office/drawing/2014/main" id="{FA2550A3-85BC-43B2-B533-478A71770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515" y="547687"/>
              <a:ext cx="5271814" cy="383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6E69D80-E557-4EB8-ACE9-0042AE4CDFAE}"/>
                </a:ext>
              </a:extLst>
            </p:cNvPr>
            <p:cNvSpPr txBox="1"/>
            <p:nvPr/>
          </p:nvSpPr>
          <p:spPr>
            <a:xfrm>
              <a:off x="16371488" y="3586013"/>
              <a:ext cx="7516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endParaRPr kumimoji="0" lang="zh-TW" altLang="en-US" sz="3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CD41C47-FA5E-44E7-A61C-09CB51C1C61C}"/>
                </a:ext>
              </a:extLst>
            </p:cNvPr>
            <p:cNvSpPr txBox="1"/>
            <p:nvPr/>
          </p:nvSpPr>
          <p:spPr>
            <a:xfrm>
              <a:off x="13318331" y="1002472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</a:t>
              </a:r>
              <a:r>
                <a:rPr kumimoji="0" lang="en-US" altLang="zh-TW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</a:t>
              </a:r>
              <a:r>
                <a:rPr kumimoji="0" lang="en-US" altLang="zh-TW" sz="32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a</a:t>
              </a:r>
              <a:r>
                <a:rPr kumimoji="0" lang="en-US" altLang="zh-TW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)</a:t>
              </a:r>
              <a:endPara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896924" y="7746550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Arial" pitchFamily="34" charset="0"/>
                <a:cs typeface="Arial" pitchFamily="34" charset="0"/>
              </a:rPr>
              <a:t>E.g., g(5), g(0.8), g(-5)</a:t>
            </a:r>
            <a:endParaRPr lang="zh-TW" alt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16795" y="3007616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Arial" pitchFamily="34" charset="0"/>
                <a:cs typeface="Arial" pitchFamily="34" charset="0"/>
              </a:rPr>
              <a:t>where </a:t>
            </a:r>
            <a:r>
              <a:rPr lang="en-US" altLang="zh-TW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2400" dirty="0">
                <a:latin typeface="Arial" pitchFamily="34" charset="0"/>
                <a:cs typeface="Arial" pitchFamily="34" charset="0"/>
              </a:rPr>
              <a:t> = 2.718</a:t>
            </a:r>
            <a:endParaRPr lang="zh-TW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34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F159CB-A76D-47BF-B04D-BD278CC5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796A618-8939-4B73-A553-AB21E25C9E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9131" y="339037"/>
            <a:ext cx="11118850" cy="90210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/>
              <a:t>Generalizations of rectified linear units</a:t>
            </a:r>
            <a:endParaRPr lang="zh-TW" altLang="en-US" sz="480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1A11DD8-6909-45C8-A217-2310F1218A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3885" y="1311511"/>
            <a:ext cx="12007602" cy="5105400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Use </a:t>
            </a:r>
            <a:r>
              <a:rPr lang="en-US" altLang="zh-TW" sz="3200" dirty="0" err="1">
                <a:solidFill>
                  <a:srgbClr val="FF0000"/>
                </a:solidFill>
              </a:rPr>
              <a:t>ReLUs</a:t>
            </a:r>
            <a:r>
              <a:rPr lang="en-US" altLang="zh-TW" sz="3200" dirty="0">
                <a:solidFill>
                  <a:srgbClr val="FF0000"/>
                </a:solidFill>
              </a:rPr>
              <a:t>, 90% of the time</a:t>
            </a:r>
          </a:p>
          <a:p>
            <a:r>
              <a:rPr lang="en-US" altLang="zh-TW" sz="3200" dirty="0"/>
              <a:t>Three generalizations of rectified linear units are based on using a nonzero slope </a:t>
            </a:r>
            <a:r>
              <a:rPr lang="en-US" altLang="zh-TW" sz="3200" i="1" dirty="0">
                <a:sym typeface="Symbol" panose="05050102010706020507" pitchFamily="18" charset="2"/>
              </a:rPr>
              <a:t></a:t>
            </a:r>
            <a:r>
              <a:rPr lang="en-US" altLang="zh-TW" sz="3200" i="1" baseline="-25000" dirty="0" err="1">
                <a:sym typeface="Symbol" panose="05050102010706020507" pitchFamily="18" charset="2"/>
              </a:rPr>
              <a:t>i</a:t>
            </a:r>
            <a:r>
              <a:rPr lang="en-US" altLang="zh-TW" sz="3200" dirty="0"/>
              <a:t> when </a:t>
            </a:r>
            <a:r>
              <a:rPr lang="en-US" altLang="zh-TW" sz="3200" i="1" dirty="0" err="1"/>
              <a:t>z</a:t>
            </a:r>
            <a:r>
              <a:rPr lang="en-US" altLang="zh-TW" sz="3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i="1" dirty="0"/>
              <a:t> </a:t>
            </a:r>
            <a:r>
              <a:rPr lang="en-US" altLang="zh-TW" sz="3200" dirty="0"/>
              <a:t>&lt; 0: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pPr marL="1163638" indent="-514350">
              <a:buClr>
                <a:srgbClr val="FF0000"/>
              </a:buClr>
              <a:buFont typeface="+mj-lt"/>
              <a:buAutoNum type="arabicPeriod"/>
            </a:pPr>
            <a:r>
              <a:rPr lang="en-US" altLang="zh-TW" sz="3200" dirty="0">
                <a:solidFill>
                  <a:srgbClr val="FF0000"/>
                </a:solidFill>
              </a:rPr>
              <a:t>Absolute value rectification </a:t>
            </a:r>
            <a:r>
              <a:rPr lang="en-US" altLang="zh-TW" sz="3200" dirty="0"/>
              <a:t>fixes </a:t>
            </a:r>
            <a:r>
              <a:rPr lang="en-US" altLang="zh-TW" sz="3200" i="1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zh-TW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</a:rPr>
              <a:t> = -1 </a:t>
            </a:r>
            <a:r>
              <a:rPr lang="en-US" altLang="zh-TW" sz="3200" dirty="0"/>
              <a:t>to obtain g(z) = |z|</a:t>
            </a:r>
          </a:p>
          <a:p>
            <a:pPr marL="1163638" indent="-514350">
              <a:buClr>
                <a:srgbClr val="FF0000"/>
              </a:buClr>
              <a:buFont typeface="+mj-lt"/>
              <a:buAutoNum type="arabicPeriod"/>
            </a:pPr>
            <a:r>
              <a:rPr lang="en-US" altLang="zh-TW" sz="3200" dirty="0">
                <a:solidFill>
                  <a:srgbClr val="FF0000"/>
                </a:solidFill>
              </a:rPr>
              <a:t>Leaky </a:t>
            </a:r>
            <a:r>
              <a:rPr lang="en-US" altLang="zh-TW" sz="3200" dirty="0" err="1">
                <a:solidFill>
                  <a:srgbClr val="FF0000"/>
                </a:solidFill>
              </a:rPr>
              <a:t>ReLU</a:t>
            </a:r>
            <a:r>
              <a:rPr lang="en-US" altLang="zh-TW" sz="3200" dirty="0">
                <a:solidFill>
                  <a:srgbClr val="FF0000"/>
                </a:solidFill>
              </a:rPr>
              <a:t> </a:t>
            </a:r>
            <a:r>
              <a:rPr lang="en-US" altLang="zh-TW" sz="3200" dirty="0"/>
              <a:t>fixed </a:t>
            </a:r>
            <a:r>
              <a:rPr lang="en-US" altLang="zh-TW" sz="3200" i="1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zh-TW" sz="3200" i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zh-TW" sz="3200" dirty="0"/>
              <a:t>to a small value like 0.01.</a:t>
            </a:r>
          </a:p>
          <a:p>
            <a:pPr marL="1163638" indent="-514350">
              <a:buClr>
                <a:srgbClr val="FF0000"/>
              </a:buClr>
              <a:buFont typeface="+mj-lt"/>
              <a:buAutoNum type="arabicPeriod"/>
            </a:pPr>
            <a:r>
              <a:rPr lang="en-US" altLang="zh-TW" sz="3200" dirty="0"/>
              <a:t>Parametric </a:t>
            </a:r>
            <a:r>
              <a:rPr lang="en-US" altLang="zh-TW" sz="3200" dirty="0" err="1"/>
              <a:t>ReLU</a:t>
            </a:r>
            <a:r>
              <a:rPr lang="en-US" altLang="zh-TW" sz="3200" dirty="0"/>
              <a:t> or </a:t>
            </a:r>
            <a:r>
              <a:rPr lang="en-US" altLang="zh-TW" sz="3200" dirty="0" err="1"/>
              <a:t>PReLU</a:t>
            </a:r>
            <a:r>
              <a:rPr lang="en-US" altLang="zh-TW" sz="3200" dirty="0"/>
              <a:t> treats </a:t>
            </a:r>
            <a:r>
              <a:rPr lang="en-US" altLang="zh-TW" sz="3200" i="1" dirty="0">
                <a:sym typeface="Symbol" panose="05050102010706020507" pitchFamily="18" charset="2"/>
              </a:rPr>
              <a:t></a:t>
            </a:r>
            <a:r>
              <a:rPr lang="en-US" altLang="zh-TW" sz="3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TW" sz="3200" dirty="0"/>
              <a:t> as a </a:t>
            </a:r>
            <a:r>
              <a:rPr lang="en-US" altLang="zh-TW" sz="3200" dirty="0">
                <a:solidFill>
                  <a:srgbClr val="FF0000"/>
                </a:solidFill>
              </a:rPr>
              <a:t>learnable parameter</a:t>
            </a:r>
            <a:r>
              <a:rPr lang="en-US" altLang="zh-TW" sz="3200" dirty="0"/>
              <a:t>.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C7DAAA7-9662-4FAB-A0D5-775311EA695B}"/>
              </a:ext>
            </a:extLst>
          </p:cNvPr>
          <p:cNvGrpSpPr/>
          <p:nvPr/>
        </p:nvGrpSpPr>
        <p:grpSpPr>
          <a:xfrm>
            <a:off x="13623131" y="1524000"/>
            <a:ext cx="1944334" cy="1379745"/>
            <a:chOff x="1969765" y="1621136"/>
            <a:chExt cx="1367110" cy="970133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0E103DDB-C54E-4445-9C61-4C472CC01251}"/>
                </a:ext>
              </a:extLst>
            </p:cNvPr>
            <p:cNvGrpSpPr/>
            <p:nvPr/>
          </p:nvGrpSpPr>
          <p:grpSpPr>
            <a:xfrm>
              <a:off x="1969765" y="1621136"/>
              <a:ext cx="1367110" cy="970133"/>
              <a:chOff x="5528515" y="1207831"/>
              <a:chExt cx="1367110" cy="970133"/>
            </a:xfrm>
          </p:grpSpPr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F53EDB63-AF57-4E0E-A45E-96548A45DBB0}"/>
                  </a:ext>
                </a:extLst>
              </p:cNvPr>
              <p:cNvCxnSpPr/>
              <p:nvPr/>
            </p:nvCxnSpPr>
            <p:spPr bwMode="auto">
              <a:xfrm>
                <a:off x="5888727" y="1345115"/>
                <a:ext cx="0" cy="73048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07BBE1C8-2996-40CC-92BA-472D61A0AE1B}"/>
                  </a:ext>
                </a:extLst>
              </p:cNvPr>
              <p:cNvCxnSpPr/>
              <p:nvPr/>
            </p:nvCxnSpPr>
            <p:spPr bwMode="auto">
              <a:xfrm flipH="1">
                <a:off x="5528515" y="2069496"/>
                <a:ext cx="1025232" cy="6099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C4343E03-C064-4EFF-85BD-51A6CE626B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888727" y="1460181"/>
                <a:ext cx="570864" cy="612364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文字方塊 13">
                <a:extLst>
                  <a:ext uri="{FF2B5EF4-FFF2-40B4-BE49-F238E27FC236}">
                    <a16:creationId xmlns:a16="http://schemas.microsoft.com/office/drawing/2014/main" id="{A211EF41-3680-4FC3-8891-133272B96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52720" y="1866791"/>
                <a:ext cx="342905" cy="31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 i="1" dirty="0">
                    <a:ea typeface="新細明體" panose="02020500000000000000" pitchFamily="18" charset="-120"/>
                  </a:rPr>
                  <a:t>S</a:t>
                </a:r>
                <a:endParaRPr lang="zh-TW" altLang="en-US" sz="2276" i="1" dirty="0">
                  <a:ea typeface="新細明體" panose="02020500000000000000" pitchFamily="18" charset="-120"/>
                </a:endParaRPr>
              </a:p>
            </p:txBody>
          </p:sp>
          <p:sp>
            <p:nvSpPr>
              <p:cNvPr id="16" name="文字方塊 13">
                <a:extLst>
                  <a:ext uri="{FF2B5EF4-FFF2-40B4-BE49-F238E27FC236}">
                    <a16:creationId xmlns:a16="http://schemas.microsoft.com/office/drawing/2014/main" id="{12D12B51-4CD6-47E7-B651-273FC417FA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115" y="1207831"/>
                <a:ext cx="342905" cy="31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 i="1" dirty="0">
                    <a:ea typeface="新細明體" panose="02020500000000000000" pitchFamily="18" charset="-120"/>
                  </a:rPr>
                  <a:t>O</a:t>
                </a:r>
                <a:endParaRPr lang="zh-TW" altLang="en-US" sz="2276" i="1" dirty="0">
                  <a:ea typeface="新細明體" panose="02020500000000000000" pitchFamily="18" charset="-120"/>
                </a:endParaRPr>
              </a:p>
            </p:txBody>
          </p:sp>
        </p:grp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DD8634A-78F3-4CBC-A498-6E3C52CC1981}"/>
                </a:ext>
              </a:extLst>
            </p:cNvPr>
            <p:cNvCxnSpPr/>
            <p:nvPr/>
          </p:nvCxnSpPr>
          <p:spPr bwMode="auto">
            <a:xfrm flipH="1">
              <a:off x="1990677" y="2477228"/>
              <a:ext cx="341036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18078D9-22E0-45CF-AAA6-936A0859683C}"/>
                  </a:ext>
                </a:extLst>
              </p:cNvPr>
              <p:cNvSpPr txBox="1"/>
              <p:nvPr/>
            </p:nvSpPr>
            <p:spPr>
              <a:xfrm>
                <a:off x="12696606" y="3065253"/>
                <a:ext cx="3547143" cy="53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44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44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TW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44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844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44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18078D9-22E0-45CF-AAA6-936A08596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606" y="3065253"/>
                <a:ext cx="3547143" cy="530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1202531" y="6078608"/>
            <a:ext cx="4786731" cy="3515680"/>
            <a:chOff x="1202531" y="6078608"/>
            <a:chExt cx="4786731" cy="3515680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F3B16D3-D173-4B3C-A596-9553A927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780" y="6078608"/>
              <a:ext cx="4172678" cy="314159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1CDBE26-4EE5-4451-AE40-25E15BCE9FB0}"/>
                </a:ext>
              </a:extLst>
            </p:cNvPr>
            <p:cNvSpPr/>
            <p:nvPr/>
          </p:nvSpPr>
          <p:spPr>
            <a:xfrm flipH="1">
              <a:off x="1202531" y="9071068"/>
              <a:ext cx="47867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1. Absolute value rectification </a:t>
              </a:r>
              <a:endParaRPr lang="zh-TW" altLang="en-US" sz="2800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2D98988-7E9E-439C-8460-8BC043FA1E9F}"/>
              </a:ext>
            </a:extLst>
          </p:cNvPr>
          <p:cNvSpPr/>
          <p:nvPr/>
        </p:nvSpPr>
        <p:spPr>
          <a:xfrm>
            <a:off x="13415520" y="3686667"/>
            <a:ext cx="2408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>
                <a:solidFill>
                  <a:srgbClr val="FF0000"/>
                </a:solidFill>
                <a:sym typeface="Symbol" panose="05050102010706020507" pitchFamily="18" charset="2"/>
              </a:rPr>
              <a:t>ReLU: </a:t>
            </a:r>
            <a:r>
              <a:rPr lang="en-US" altLang="zh-TW" sz="3200" i="1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zh-TW" sz="3200" i="1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TW" sz="32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n-US" altLang="zh-TW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zh-TW" sz="320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endParaRPr lang="zh-TW" altLang="en-US" sz="320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D36748D-38B5-4DBF-8FC4-795200CB20AF}"/>
                  </a:ext>
                </a:extLst>
              </p:cNvPr>
              <p:cNvSpPr txBox="1"/>
              <p:nvPr/>
            </p:nvSpPr>
            <p:spPr>
              <a:xfrm>
                <a:off x="1751171" y="328528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36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D36748D-38B5-4DBF-8FC4-795200CB2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171" y="3285287"/>
                <a:ext cx="868680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7755731" y="5985648"/>
            <a:ext cx="7949956" cy="3608640"/>
            <a:chOff x="7755731" y="5985648"/>
            <a:chExt cx="7949956" cy="3608640"/>
          </a:xfrm>
        </p:grpSpPr>
        <p:pic>
          <p:nvPicPr>
            <p:cNvPr id="5122" name="Picture 2" descr="ãleaky reluãçåçæå°çµæ">
              <a:extLst>
                <a:ext uri="{FF2B5EF4-FFF2-40B4-BE49-F238E27FC236}">
                  <a16:creationId xmlns:a16="http://schemas.microsoft.com/office/drawing/2014/main" id="{A22BD266-839F-44F6-806F-0256AD0488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731" y="6018305"/>
              <a:ext cx="4419600" cy="298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8884177" y="9071068"/>
              <a:ext cx="23786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2. Leaky </a:t>
              </a:r>
              <a:r>
                <a:rPr lang="en-US" altLang="zh-TW" sz="2800" dirty="0" err="1">
                  <a:solidFill>
                    <a:srgbClr val="FF0000"/>
                  </a:solidFill>
                </a:rPr>
                <a:t>ReLU</a:t>
              </a:r>
              <a:r>
                <a:rPr lang="en-US" altLang="zh-TW" sz="2800" dirty="0">
                  <a:solidFill>
                    <a:srgbClr val="FF0000"/>
                  </a:solidFill>
                </a:rPr>
                <a:t> 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581487" y="5985648"/>
              <a:ext cx="3124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Leaky </a:t>
              </a:r>
              <a:r>
                <a:rPr lang="en-US" altLang="zh-TW" sz="2800" dirty="0" err="1">
                  <a:latin typeface="Arial" pitchFamily="34" charset="0"/>
                  <a:cs typeface="Arial" pitchFamily="34" charset="0"/>
                </a:rPr>
                <a:t>ReLU</a:t>
              </a: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:</a:t>
              </a:r>
            </a:p>
            <a:p>
              <a:pPr marL="274638">
                <a:spcAft>
                  <a:spcPts val="600"/>
                </a:spcAft>
              </a:pP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g(5, 0.01)</a:t>
              </a:r>
            </a:p>
            <a:p>
              <a:pPr marL="274638">
                <a:spcAft>
                  <a:spcPts val="600"/>
                </a:spcAft>
              </a:pP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g(-0.5, 0.01)</a:t>
              </a:r>
            </a:p>
            <a:p>
              <a:pPr marL="274638">
                <a:spcAft>
                  <a:spcPts val="600"/>
                </a:spcAft>
              </a:pP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g(-1, 0.01)</a:t>
              </a:r>
            </a:p>
            <a:p>
              <a:pPr marL="274638">
                <a:spcAft>
                  <a:spcPts val="600"/>
                </a:spcAft>
              </a:pPr>
              <a:r>
                <a:rPr lang="en-US" altLang="zh-TW" sz="2800" dirty="0">
                  <a:latin typeface="Arial" pitchFamily="34" charset="0"/>
                  <a:cs typeface="Arial" pitchFamily="34" charset="0"/>
                </a:rPr>
                <a:t>g(-500, 0.01)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5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67013" y="331893"/>
            <a:ext cx="15606237" cy="1192107"/>
          </a:xfrm>
        </p:spPr>
        <p:txBody>
          <a:bodyPr/>
          <a:lstStyle/>
          <a:p>
            <a:r>
              <a:rPr lang="en-US" altLang="zh-TW" dirty="0"/>
              <a:t>Activation Function: Mish and Swish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1465586" y="2209800"/>
            <a:ext cx="14409090" cy="6090727"/>
            <a:chOff x="1431131" y="2667000"/>
            <a:chExt cx="14409090" cy="6090727"/>
          </a:xfrm>
        </p:grpSpPr>
        <p:grpSp>
          <p:nvGrpSpPr>
            <p:cNvPr id="11" name="群組 10"/>
            <p:cNvGrpSpPr/>
            <p:nvPr/>
          </p:nvGrpSpPr>
          <p:grpSpPr>
            <a:xfrm>
              <a:off x="1431131" y="2667000"/>
              <a:ext cx="6248400" cy="6090727"/>
              <a:chOff x="9387159" y="2499613"/>
              <a:chExt cx="6248400" cy="6090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9503131" y="2499613"/>
                    <a:ext cx="6016455" cy="117936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𝑡𝑎𝑛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𝑠𝑜𝑓𝑡𝑝𝑙𝑢𝑠</m:t>
                              </m:r>
                              <m:d>
                                <m:d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altLang="zh-TW" sz="3600" b="0" i="1" dirty="0">
                      <a:latin typeface="Cambria Math" panose="02040503050406030204" pitchFamily="18" charset="0"/>
                      <a:cs typeface="Arial" pitchFamily="34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𝑥𝑡𝑎𝑛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36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3131" y="2499613"/>
                    <a:ext cx="6016455" cy="117936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7159" y="4495800"/>
                <a:ext cx="6248400" cy="4094540"/>
              </a:xfrm>
              <a:prstGeom prst="rect">
                <a:avLst/>
              </a:prstGeom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8906021" y="2751082"/>
              <a:ext cx="6934200" cy="5847249"/>
              <a:chOff x="600221" y="2764453"/>
              <a:chExt cx="6934200" cy="5847249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221" y="4204371"/>
                <a:ext cx="6934200" cy="440733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字方塊 9"/>
                  <p:cNvSpPr txBox="1"/>
                  <p:nvPr/>
                </p:nvSpPr>
                <p:spPr>
                  <a:xfrm>
                    <a:off x="1872837" y="2764453"/>
                    <a:ext cx="4576317" cy="5539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𝑠𝑖𝑔𝑚𝑜𝑖𝑑</m:t>
                          </m:r>
                          <m:d>
                            <m:d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zh-TW" altLang="en-US" sz="36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2837" y="2764453"/>
                    <a:ext cx="4576317" cy="5539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" name="矩形 3"/>
          <p:cNvSpPr/>
          <p:nvPr/>
        </p:nvSpPr>
        <p:spPr>
          <a:xfrm>
            <a:off x="10242143" y="1662196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/>
              <a:t>Swish</a:t>
            </a:r>
            <a:endParaRPr lang="zh-TW" altLang="en-US" sz="4000" b="1" dirty="0"/>
          </a:p>
        </p:txBody>
      </p:sp>
      <p:sp>
        <p:nvSpPr>
          <p:cNvPr id="14" name="矩形 13"/>
          <p:cNvSpPr/>
          <p:nvPr/>
        </p:nvSpPr>
        <p:spPr>
          <a:xfrm>
            <a:off x="1610609" y="1564877"/>
            <a:ext cx="12410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/>
              <a:t>Mish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42223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6576EF-F8C9-4F33-8DC8-18FA85EB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2DE7E-53B6-4CFB-8C6D-116D05998A33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alibri" pitchFamily="34" charset="0"/>
                <a:ea typeface="新細明體" panose="02020500000000000000" pitchFamily="18" charset="-120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Calibri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553E5-76BB-4758-BA62-59E2BC9F02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118" y="3691545"/>
            <a:ext cx="16019936" cy="5865795"/>
          </a:xfrm>
        </p:spPr>
        <p:txBody>
          <a:bodyPr>
            <a:normAutofit/>
          </a:bodyPr>
          <a:lstStyle/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TW" sz="3200" dirty="0"/>
              <a:t>The </a:t>
            </a:r>
            <a:r>
              <a:rPr lang="en-US" altLang="zh-TW" sz="3200" dirty="0">
                <a:solidFill>
                  <a:srgbClr val="FF0000"/>
                </a:solidFill>
              </a:rPr>
              <a:t>widespread saturation </a:t>
            </a:r>
            <a:r>
              <a:rPr lang="en-US" altLang="zh-TW" sz="3200" dirty="0"/>
              <a:t>of sigmoidal units can make gradient-based learning </a:t>
            </a:r>
            <a:r>
              <a:rPr lang="en-US" altLang="zh-TW" sz="3200" dirty="0">
                <a:solidFill>
                  <a:srgbClr val="FF0000"/>
                </a:solidFill>
              </a:rPr>
              <a:t>very difficult</a:t>
            </a:r>
            <a:r>
              <a:rPr lang="en-US" altLang="zh-TW" sz="3200" dirty="0"/>
              <a:t>. For this reason, their use as </a:t>
            </a:r>
            <a:r>
              <a:rPr lang="en-US" altLang="zh-TW" sz="3200" dirty="0">
                <a:solidFill>
                  <a:srgbClr val="FF0000"/>
                </a:solidFill>
              </a:rPr>
              <a:t>hidden units </a:t>
            </a:r>
            <a:r>
              <a:rPr lang="en-US" altLang="zh-TW" sz="3200" dirty="0"/>
              <a:t>in feedforward networks is now </a:t>
            </a:r>
            <a:r>
              <a:rPr lang="en-US" altLang="zh-TW" sz="3200" dirty="0">
                <a:solidFill>
                  <a:srgbClr val="FF0000"/>
                </a:solidFill>
              </a:rPr>
              <a:t>discouraged</a:t>
            </a:r>
            <a:r>
              <a:rPr lang="en-US" altLang="zh-TW" sz="3200" dirty="0"/>
              <a:t>.</a:t>
            </a:r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TW" sz="3200" dirty="0"/>
              <a:t>When a sigmoidal activation function must be used, the hyperbolic </a:t>
            </a:r>
            <a:r>
              <a:rPr lang="en-US" altLang="zh-TW" sz="3200" dirty="0">
                <a:solidFill>
                  <a:srgbClr val="FF0000"/>
                </a:solidFill>
              </a:rPr>
              <a:t>tangent</a:t>
            </a:r>
            <a:r>
              <a:rPr lang="en-US" altLang="zh-TW" sz="3200" dirty="0"/>
              <a:t> activation function typically performs </a:t>
            </a:r>
            <a:r>
              <a:rPr lang="en-US" altLang="zh-TW" sz="3200" dirty="0">
                <a:solidFill>
                  <a:srgbClr val="FF0000"/>
                </a:solidFill>
              </a:rPr>
              <a:t>better</a:t>
            </a:r>
            <a:r>
              <a:rPr lang="en-US" altLang="zh-TW" sz="3200" dirty="0"/>
              <a:t> than the logistic </a:t>
            </a:r>
            <a:r>
              <a:rPr lang="en-US" altLang="zh-TW" sz="3200" dirty="0">
                <a:solidFill>
                  <a:srgbClr val="FF0000"/>
                </a:solidFill>
              </a:rPr>
              <a:t>sigmoid</a:t>
            </a:r>
            <a:r>
              <a:rPr lang="en-US" altLang="zh-TW" sz="3200" dirty="0"/>
              <a:t>.</a:t>
            </a:r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TW" sz="3200" dirty="0"/>
              <a:t>These activation functions are closely related because </a:t>
            </a:r>
            <a:r>
              <a:rPr lang="en-US" altLang="zh-TW" sz="3200" dirty="0" err="1"/>
              <a:t>tanh</a:t>
            </a:r>
            <a:r>
              <a:rPr lang="en-US" altLang="zh-TW" sz="3200" dirty="0"/>
              <a:t>(</a:t>
            </a:r>
            <a:r>
              <a:rPr lang="en-US" altLang="zh-TW" sz="3200" i="1" dirty="0"/>
              <a:t>z</a:t>
            </a:r>
            <a:r>
              <a:rPr lang="en-US" altLang="zh-TW" sz="3200" dirty="0"/>
              <a:t>) = 2</a:t>
            </a:r>
            <a:r>
              <a:rPr lang="en-US" altLang="zh-TW" sz="3200" i="1" dirty="0"/>
              <a:t>σ</a:t>
            </a:r>
            <a:r>
              <a:rPr lang="en-US" altLang="zh-TW" sz="3200" dirty="0"/>
              <a:t>(2</a:t>
            </a:r>
            <a:r>
              <a:rPr lang="en-US" altLang="zh-TW" sz="3200" i="1" dirty="0"/>
              <a:t>z</a:t>
            </a:r>
            <a:r>
              <a:rPr lang="en-US" altLang="zh-TW" sz="3200" dirty="0"/>
              <a:t>) </a:t>
            </a:r>
            <a:r>
              <a:rPr lang="en-US" altLang="zh-TW" sz="3200" i="1" dirty="0"/>
              <a:t>− </a:t>
            </a:r>
            <a:r>
              <a:rPr lang="en-US" altLang="zh-TW" sz="3200" dirty="0"/>
              <a:t>1.</a:t>
            </a:r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endParaRPr lang="en-US" altLang="zh-TW" sz="3200" dirty="0"/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zh-TW" sz="3200" dirty="0"/>
              <a:t>In a saturated neuron, where change to w and b lead to only minuscule changes in a, this learning slows to a crawl:</a:t>
            </a:r>
            <a:r>
              <a:rPr lang="zh-TW" altLang="en-US" sz="3200" dirty="0"/>
              <a:t> </a:t>
            </a:r>
            <a:r>
              <a:rPr lang="en-US" altLang="zh-TW" sz="3200" dirty="0"/>
              <a:t>If adjustments to w and b make no discernible impact on a given neuron’s activation a, then these adjustments cannot have any discernible impact downstream (via forward propagation) on the network’s y’, the estimate of y. (from </a:t>
            </a:r>
            <a:r>
              <a:rPr lang="en-US" altLang="zh-TW" sz="3200" dirty="0" err="1"/>
              <a:t>ch</a:t>
            </a:r>
            <a:r>
              <a:rPr lang="en-US" altLang="zh-TW" sz="3200" dirty="0"/>
              <a:t> 8, DP illustrated)</a:t>
            </a:r>
          </a:p>
          <a:p>
            <a:pPr>
              <a:buClrTx/>
              <a:buSzPct val="100000"/>
              <a:buFont typeface="Arial" panose="020B0604020202020204" pitchFamily="34" charset="0"/>
              <a:buChar char="•"/>
            </a:pPr>
            <a:endParaRPr lang="zh-TW" altLang="en-US" sz="32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3BAB02C-4CC2-472A-B753-884068260581}"/>
              </a:ext>
            </a:extLst>
          </p:cNvPr>
          <p:cNvSpPr txBox="1">
            <a:spLocks/>
          </p:cNvSpPr>
          <p:nvPr/>
        </p:nvSpPr>
        <p:spPr>
          <a:xfrm>
            <a:off x="634094" y="1755547"/>
            <a:ext cx="10322037" cy="177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l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ymbol" panose="05050102010706020507" pitchFamily="18" charset="2"/>
              <a:buChar char="-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Arial" panose="020B0604020202020204" pitchFamily="34" charset="0"/>
              <a:buChar char="•"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Prior to the introduction of rectified linear units, most neural networks used the logistic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sigmoid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 activation function</a:t>
            </a:r>
            <a:r>
              <a:rPr lang="en-US" altLang="zh-TW" sz="3200" dirty="0"/>
              <a:t> or the </a:t>
            </a:r>
            <a:r>
              <a:rPr lang="en-US" altLang="zh-TW" sz="3200" dirty="0">
                <a:solidFill>
                  <a:srgbClr val="FF0000"/>
                </a:solidFill>
              </a:rPr>
              <a:t>hyperbolic tangent </a:t>
            </a:r>
            <a:r>
              <a:rPr lang="en-US" altLang="zh-TW" sz="3200" dirty="0"/>
              <a:t>activation function.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15C473E-7B4D-417B-82DE-562EF910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241" y="2018211"/>
            <a:ext cx="1773666" cy="172747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11F474D-D61F-4178-8587-CE95A368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931" y="2018212"/>
            <a:ext cx="1985002" cy="17248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B01EA85-195C-4C62-B270-4A7D749A91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4094" y="107950"/>
            <a:ext cx="11465037" cy="140493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sz="6600" b="0" dirty="0">
                <a:latin typeface="Calibri" panose="020F0502020204030204" pitchFamily="34" charset="0"/>
                <a:cs typeface="Calibri" panose="020F0502020204030204" pitchFamily="34" charset="0"/>
              </a:rPr>
              <a:t>Avoid using sigmoidal hidden units</a:t>
            </a:r>
            <a:endParaRPr lang="zh-TW" altLang="en-US" b="0" dirty="0"/>
          </a:p>
        </p:txBody>
      </p:sp>
      <p:pic>
        <p:nvPicPr>
          <p:cNvPr id="8" name="Picture 4" descr="「neural network」的圖片搜尋結果">
            <a:extLst>
              <a:ext uri="{FF2B5EF4-FFF2-40B4-BE49-F238E27FC236}">
                <a16:creationId xmlns:a16="http://schemas.microsoft.com/office/drawing/2014/main" id="{C8C7888E-DE7E-4F44-9FC0-E2BA8CC51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9074" y="147020"/>
            <a:ext cx="3278597" cy="1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35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79" y="366026"/>
            <a:ext cx="9593298" cy="61637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zh-TW" dirty="0">
                <a:ea typeface="新細明體" panose="02020500000000000000" pitchFamily="18" charset="-120"/>
              </a:rPr>
              <a:t>Artificial Neural Networks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745331" y="1524000"/>
            <a:ext cx="12496800" cy="7900550"/>
            <a:chOff x="745331" y="1524000"/>
            <a:chExt cx="12496800" cy="7900550"/>
          </a:xfrm>
        </p:grpSpPr>
        <p:grpSp>
          <p:nvGrpSpPr>
            <p:cNvPr id="6148" name="Group 3"/>
            <p:cNvGrpSpPr>
              <a:grpSpLocks/>
            </p:cNvGrpSpPr>
            <p:nvPr/>
          </p:nvGrpSpPr>
          <p:grpSpPr bwMode="auto">
            <a:xfrm>
              <a:off x="1736570" y="1524000"/>
              <a:ext cx="10542121" cy="1126632"/>
              <a:chOff x="766" y="1008"/>
              <a:chExt cx="4033" cy="499"/>
            </a:xfrm>
          </p:grpSpPr>
          <p:sp>
            <p:nvSpPr>
              <p:cNvPr id="6217" name="Text Box 4"/>
              <p:cNvSpPr txBox="1">
                <a:spLocks noChangeArrowheads="1"/>
              </p:cNvSpPr>
              <p:nvPr/>
            </p:nvSpPr>
            <p:spPr bwMode="auto">
              <a:xfrm>
                <a:off x="3856" y="1011"/>
                <a:ext cx="943" cy="496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40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test</a:t>
                </a:r>
              </a:p>
              <a:p>
                <a:pPr algn="ctr">
                  <a:lnSpc>
                    <a:spcPct val="1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40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phase</a:t>
                </a:r>
              </a:p>
            </p:txBody>
          </p:sp>
          <p:sp>
            <p:nvSpPr>
              <p:cNvPr id="6218" name="Text Box 5"/>
              <p:cNvSpPr txBox="1">
                <a:spLocks noChangeArrowheads="1"/>
              </p:cNvSpPr>
              <p:nvPr/>
            </p:nvSpPr>
            <p:spPr bwMode="auto">
              <a:xfrm>
                <a:off x="766" y="1008"/>
                <a:ext cx="943" cy="496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7620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7620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7620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40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training</a:t>
                </a:r>
              </a:p>
              <a:p>
                <a:pPr algn="ctr">
                  <a:lnSpc>
                    <a:spcPct val="1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40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phase</a:t>
                </a:r>
              </a:p>
            </p:txBody>
          </p:sp>
          <p:sp>
            <p:nvSpPr>
              <p:cNvPr id="6219" name="Line 6"/>
              <p:cNvSpPr>
                <a:spLocks noChangeShapeType="1"/>
              </p:cNvSpPr>
              <p:nvPr/>
            </p:nvSpPr>
            <p:spPr bwMode="auto">
              <a:xfrm flipV="1">
                <a:off x="1709" y="1232"/>
                <a:ext cx="2147" cy="0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 type="none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 sz="3200"/>
              </a:p>
            </p:txBody>
          </p:sp>
        </p:grpSp>
        <p:grpSp>
          <p:nvGrpSpPr>
            <p:cNvPr id="6149" name="Group 7"/>
            <p:cNvGrpSpPr>
              <a:grpSpLocks/>
            </p:cNvGrpSpPr>
            <p:nvPr/>
          </p:nvGrpSpPr>
          <p:grpSpPr bwMode="auto">
            <a:xfrm>
              <a:off x="9634201" y="3613007"/>
              <a:ext cx="3607930" cy="5396088"/>
              <a:chOff x="3471" y="1575"/>
              <a:chExt cx="1598" cy="2390"/>
            </a:xfrm>
          </p:grpSpPr>
          <p:sp>
            <p:nvSpPr>
              <p:cNvPr id="6189" name="Text Box 8"/>
              <p:cNvSpPr txBox="1">
                <a:spLocks noChangeArrowheads="1"/>
              </p:cNvSpPr>
              <p:nvPr/>
            </p:nvSpPr>
            <p:spPr bwMode="auto">
              <a:xfrm>
                <a:off x="4202" y="2041"/>
                <a:ext cx="468" cy="2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>
                    <a:solidFill>
                      <a:schemeClr val="tx2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……</a:t>
                </a:r>
              </a:p>
            </p:txBody>
          </p:sp>
          <p:sp>
            <p:nvSpPr>
              <p:cNvPr id="6190" name="Oval 9"/>
              <p:cNvSpPr>
                <a:spLocks noChangeArrowheads="1"/>
              </p:cNvSpPr>
              <p:nvPr/>
            </p:nvSpPr>
            <p:spPr bwMode="auto">
              <a:xfrm>
                <a:off x="3500" y="2041"/>
                <a:ext cx="234" cy="2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1" name="Oval 10"/>
              <p:cNvSpPr>
                <a:spLocks noChangeArrowheads="1"/>
              </p:cNvSpPr>
              <p:nvPr/>
            </p:nvSpPr>
            <p:spPr bwMode="auto">
              <a:xfrm>
                <a:off x="4670" y="2041"/>
                <a:ext cx="234" cy="2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2" name="Oval 11"/>
              <p:cNvSpPr>
                <a:spLocks noChangeArrowheads="1"/>
              </p:cNvSpPr>
              <p:nvPr/>
            </p:nvSpPr>
            <p:spPr bwMode="auto">
              <a:xfrm>
                <a:off x="3851" y="2041"/>
                <a:ext cx="234" cy="2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3" name="Oval 12"/>
              <p:cNvSpPr>
                <a:spLocks noChangeArrowheads="1"/>
              </p:cNvSpPr>
              <p:nvPr/>
            </p:nvSpPr>
            <p:spPr bwMode="auto">
              <a:xfrm>
                <a:off x="3734" y="2655"/>
                <a:ext cx="234" cy="20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4" name="Oval 13"/>
              <p:cNvSpPr>
                <a:spLocks noChangeArrowheads="1"/>
              </p:cNvSpPr>
              <p:nvPr/>
            </p:nvSpPr>
            <p:spPr bwMode="auto">
              <a:xfrm>
                <a:off x="4436" y="2655"/>
                <a:ext cx="234" cy="20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5" name="Oval 14"/>
              <p:cNvSpPr>
                <a:spLocks noChangeArrowheads="1"/>
              </p:cNvSpPr>
              <p:nvPr/>
            </p:nvSpPr>
            <p:spPr bwMode="auto">
              <a:xfrm>
                <a:off x="4085" y="2655"/>
                <a:ext cx="234" cy="20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6" name="Oval 15"/>
              <p:cNvSpPr>
                <a:spLocks noChangeArrowheads="1"/>
              </p:cNvSpPr>
              <p:nvPr/>
            </p:nvSpPr>
            <p:spPr bwMode="auto">
              <a:xfrm>
                <a:off x="3851" y="3268"/>
                <a:ext cx="234" cy="2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7" name="Oval 16"/>
              <p:cNvSpPr>
                <a:spLocks noChangeArrowheads="1"/>
              </p:cNvSpPr>
              <p:nvPr/>
            </p:nvSpPr>
            <p:spPr bwMode="auto">
              <a:xfrm>
                <a:off x="4319" y="3268"/>
                <a:ext cx="234" cy="2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98" name="Line 17"/>
              <p:cNvSpPr>
                <a:spLocks noChangeShapeType="1"/>
              </p:cNvSpPr>
              <p:nvPr/>
            </p:nvSpPr>
            <p:spPr bwMode="auto">
              <a:xfrm flipH="1" flipV="1">
                <a:off x="3617" y="2246"/>
                <a:ext cx="234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99" name="Line 18"/>
              <p:cNvSpPr>
                <a:spLocks noChangeShapeType="1"/>
              </p:cNvSpPr>
              <p:nvPr/>
            </p:nvSpPr>
            <p:spPr bwMode="auto">
              <a:xfrm flipV="1">
                <a:off x="3851" y="2246"/>
                <a:ext cx="117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0" name="Line 19"/>
              <p:cNvSpPr>
                <a:spLocks noChangeShapeType="1"/>
              </p:cNvSpPr>
              <p:nvPr/>
            </p:nvSpPr>
            <p:spPr bwMode="auto">
              <a:xfrm flipV="1">
                <a:off x="3851" y="2246"/>
                <a:ext cx="936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1" name="Line 20"/>
              <p:cNvSpPr>
                <a:spLocks noChangeShapeType="1"/>
              </p:cNvSpPr>
              <p:nvPr/>
            </p:nvSpPr>
            <p:spPr bwMode="auto">
              <a:xfrm flipH="1" flipV="1">
                <a:off x="3617" y="2246"/>
                <a:ext cx="585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2" name="Line 21"/>
              <p:cNvSpPr>
                <a:spLocks noChangeShapeType="1"/>
              </p:cNvSpPr>
              <p:nvPr/>
            </p:nvSpPr>
            <p:spPr bwMode="auto">
              <a:xfrm flipH="1" flipV="1">
                <a:off x="3968" y="2246"/>
                <a:ext cx="234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3" name="Line 22"/>
              <p:cNvSpPr>
                <a:spLocks noChangeShapeType="1"/>
              </p:cNvSpPr>
              <p:nvPr/>
            </p:nvSpPr>
            <p:spPr bwMode="auto">
              <a:xfrm flipV="1">
                <a:off x="4202" y="2246"/>
                <a:ext cx="585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4" name="Line 23"/>
              <p:cNvSpPr>
                <a:spLocks noChangeShapeType="1"/>
              </p:cNvSpPr>
              <p:nvPr/>
            </p:nvSpPr>
            <p:spPr bwMode="auto">
              <a:xfrm flipH="1" flipV="1">
                <a:off x="3851" y="2859"/>
                <a:ext cx="117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5" name="Line 24"/>
              <p:cNvSpPr>
                <a:spLocks noChangeShapeType="1"/>
              </p:cNvSpPr>
              <p:nvPr/>
            </p:nvSpPr>
            <p:spPr bwMode="auto">
              <a:xfrm flipV="1">
                <a:off x="3968" y="2859"/>
                <a:ext cx="234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6" name="Line 25"/>
              <p:cNvSpPr>
                <a:spLocks noChangeShapeType="1"/>
              </p:cNvSpPr>
              <p:nvPr/>
            </p:nvSpPr>
            <p:spPr bwMode="auto">
              <a:xfrm flipV="1">
                <a:off x="3968" y="2859"/>
                <a:ext cx="585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7" name="Line 26"/>
              <p:cNvSpPr>
                <a:spLocks noChangeShapeType="1"/>
              </p:cNvSpPr>
              <p:nvPr/>
            </p:nvSpPr>
            <p:spPr bwMode="auto">
              <a:xfrm flipH="1" flipV="1">
                <a:off x="4202" y="2859"/>
                <a:ext cx="234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8" name="Line 27"/>
              <p:cNvSpPr>
                <a:spLocks noChangeShapeType="1"/>
              </p:cNvSpPr>
              <p:nvPr/>
            </p:nvSpPr>
            <p:spPr bwMode="auto">
              <a:xfrm flipV="1">
                <a:off x="4436" y="2859"/>
                <a:ext cx="117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09" name="Line 28"/>
              <p:cNvSpPr>
                <a:spLocks noChangeShapeType="1"/>
              </p:cNvSpPr>
              <p:nvPr/>
            </p:nvSpPr>
            <p:spPr bwMode="auto">
              <a:xfrm flipH="1" flipV="1">
                <a:off x="3851" y="2859"/>
                <a:ext cx="585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10" name="Line 29"/>
              <p:cNvSpPr>
                <a:spLocks noChangeShapeType="1"/>
              </p:cNvSpPr>
              <p:nvPr/>
            </p:nvSpPr>
            <p:spPr bwMode="auto">
              <a:xfrm flipH="1" flipV="1">
                <a:off x="3617" y="2246"/>
                <a:ext cx="936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11" name="Line 30"/>
              <p:cNvSpPr>
                <a:spLocks noChangeShapeType="1"/>
              </p:cNvSpPr>
              <p:nvPr/>
            </p:nvSpPr>
            <p:spPr bwMode="auto">
              <a:xfrm flipH="1" flipV="1">
                <a:off x="3968" y="2246"/>
                <a:ext cx="585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12" name="Line 31"/>
              <p:cNvSpPr>
                <a:spLocks noChangeShapeType="1"/>
              </p:cNvSpPr>
              <p:nvPr/>
            </p:nvSpPr>
            <p:spPr bwMode="auto">
              <a:xfrm flipV="1">
                <a:off x="4553" y="2246"/>
                <a:ext cx="234" cy="409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213" name="Text Box 32"/>
              <p:cNvSpPr txBox="1">
                <a:spLocks noChangeArrowheads="1"/>
              </p:cNvSpPr>
              <p:nvPr/>
            </p:nvSpPr>
            <p:spPr bwMode="auto">
              <a:xfrm>
                <a:off x="3471" y="1575"/>
                <a:ext cx="1404" cy="3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新申請者資料</a:t>
                </a: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b="1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(Input)</a:t>
                </a:r>
              </a:p>
            </p:txBody>
          </p:sp>
          <p:sp>
            <p:nvSpPr>
              <p:cNvPr id="6214" name="Text Box 33"/>
              <p:cNvSpPr txBox="1">
                <a:spLocks noChangeArrowheads="1"/>
              </p:cNvSpPr>
              <p:nvPr/>
            </p:nvSpPr>
            <p:spPr bwMode="auto">
              <a:xfrm>
                <a:off x="3757" y="3556"/>
                <a:ext cx="1053" cy="4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建議核准否</a:t>
                </a:r>
                <a:r>
                  <a:rPr lang="en-US" altLang="zh-TW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?</a:t>
                </a: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b="1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(Output)</a:t>
                </a:r>
              </a:p>
            </p:txBody>
          </p:sp>
          <p:sp>
            <p:nvSpPr>
              <p:cNvPr id="6215" name="Text Box 34"/>
              <p:cNvSpPr txBox="1">
                <a:spLocks noChangeArrowheads="1"/>
              </p:cNvSpPr>
              <p:nvPr/>
            </p:nvSpPr>
            <p:spPr bwMode="auto">
              <a:xfrm>
                <a:off x="4716" y="2373"/>
                <a:ext cx="353" cy="2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</a:t>
                </a:r>
                <a:r>
                  <a:rPr lang="en-US" altLang="zh-TW" i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</a:t>
                </a: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’</a:t>
                </a:r>
              </a:p>
            </p:txBody>
          </p:sp>
          <p:sp>
            <p:nvSpPr>
              <p:cNvPr id="6216" name="Text Box 35"/>
              <p:cNvSpPr txBox="1">
                <a:spLocks noChangeArrowheads="1"/>
              </p:cNvSpPr>
              <p:nvPr/>
            </p:nvSpPr>
            <p:spPr bwMode="auto">
              <a:xfrm>
                <a:off x="4553" y="2985"/>
                <a:ext cx="353" cy="2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</a:t>
                </a:r>
                <a:r>
                  <a:rPr lang="en-US" altLang="zh-TW" i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j</a:t>
                </a: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’</a:t>
                </a:r>
              </a:p>
            </p:txBody>
          </p:sp>
        </p:grpSp>
        <p:grpSp>
          <p:nvGrpSpPr>
            <p:cNvPr id="6150" name="Group 36"/>
            <p:cNvGrpSpPr>
              <a:grpSpLocks/>
            </p:cNvGrpSpPr>
            <p:nvPr/>
          </p:nvGrpSpPr>
          <p:grpSpPr bwMode="auto">
            <a:xfrm>
              <a:off x="745331" y="3579142"/>
              <a:ext cx="7019430" cy="5845408"/>
              <a:chOff x="50" y="1560"/>
              <a:chExt cx="3109" cy="2617"/>
            </a:xfrm>
          </p:grpSpPr>
          <p:sp>
            <p:nvSpPr>
              <p:cNvPr id="6155" name="Oval 37"/>
              <p:cNvSpPr>
                <a:spLocks noChangeArrowheads="1"/>
              </p:cNvSpPr>
              <p:nvPr/>
            </p:nvSpPr>
            <p:spPr bwMode="auto">
              <a:xfrm>
                <a:off x="712" y="2634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6" name="Oval 38"/>
              <p:cNvSpPr>
                <a:spLocks noChangeArrowheads="1"/>
              </p:cNvSpPr>
              <p:nvPr/>
            </p:nvSpPr>
            <p:spPr bwMode="auto">
              <a:xfrm>
                <a:off x="1321" y="2634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7" name="Oval 39"/>
              <p:cNvSpPr>
                <a:spLocks noChangeArrowheads="1"/>
              </p:cNvSpPr>
              <p:nvPr/>
            </p:nvSpPr>
            <p:spPr bwMode="auto">
              <a:xfrm>
                <a:off x="1016" y="2634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8" name="Oval 40"/>
              <p:cNvSpPr>
                <a:spLocks noChangeArrowheads="1"/>
              </p:cNvSpPr>
              <p:nvPr/>
            </p:nvSpPr>
            <p:spPr bwMode="auto">
              <a:xfrm>
                <a:off x="813" y="3261"/>
                <a:ext cx="203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59" name="Oval 41"/>
              <p:cNvSpPr>
                <a:spLocks noChangeArrowheads="1"/>
              </p:cNvSpPr>
              <p:nvPr/>
            </p:nvSpPr>
            <p:spPr bwMode="auto">
              <a:xfrm>
                <a:off x="1219" y="3261"/>
                <a:ext cx="203" cy="20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60" name="Line 42"/>
              <p:cNvSpPr>
                <a:spLocks noChangeShapeType="1"/>
              </p:cNvSpPr>
              <p:nvPr/>
            </p:nvSpPr>
            <p:spPr bwMode="auto">
              <a:xfrm flipH="1" flipV="1">
                <a:off x="610" y="2217"/>
                <a:ext cx="203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1" name="Line 43"/>
              <p:cNvSpPr>
                <a:spLocks noChangeShapeType="1"/>
              </p:cNvSpPr>
              <p:nvPr/>
            </p:nvSpPr>
            <p:spPr bwMode="auto">
              <a:xfrm flipV="1">
                <a:off x="813" y="2217"/>
                <a:ext cx="102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2" name="Line 44"/>
              <p:cNvSpPr>
                <a:spLocks noChangeShapeType="1"/>
              </p:cNvSpPr>
              <p:nvPr/>
            </p:nvSpPr>
            <p:spPr bwMode="auto">
              <a:xfrm flipV="1">
                <a:off x="813" y="2217"/>
                <a:ext cx="812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3" name="Line 45"/>
              <p:cNvSpPr>
                <a:spLocks noChangeShapeType="1"/>
              </p:cNvSpPr>
              <p:nvPr/>
            </p:nvSpPr>
            <p:spPr bwMode="auto">
              <a:xfrm flipH="1" flipV="1">
                <a:off x="610" y="2217"/>
                <a:ext cx="508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4" name="Line 46"/>
              <p:cNvSpPr>
                <a:spLocks noChangeShapeType="1"/>
              </p:cNvSpPr>
              <p:nvPr/>
            </p:nvSpPr>
            <p:spPr bwMode="auto">
              <a:xfrm flipH="1" flipV="1">
                <a:off x="915" y="2217"/>
                <a:ext cx="203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5" name="Line 47"/>
              <p:cNvSpPr>
                <a:spLocks noChangeShapeType="1"/>
              </p:cNvSpPr>
              <p:nvPr/>
            </p:nvSpPr>
            <p:spPr bwMode="auto">
              <a:xfrm flipV="1">
                <a:off x="1118" y="2217"/>
                <a:ext cx="507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6" name="Line 48"/>
              <p:cNvSpPr>
                <a:spLocks noChangeShapeType="1"/>
              </p:cNvSpPr>
              <p:nvPr/>
            </p:nvSpPr>
            <p:spPr bwMode="auto">
              <a:xfrm flipH="1" flipV="1">
                <a:off x="813" y="2843"/>
                <a:ext cx="102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7" name="Line 49"/>
              <p:cNvSpPr>
                <a:spLocks noChangeShapeType="1"/>
              </p:cNvSpPr>
              <p:nvPr/>
            </p:nvSpPr>
            <p:spPr bwMode="auto">
              <a:xfrm flipV="1">
                <a:off x="915" y="2843"/>
                <a:ext cx="203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8" name="Line 50"/>
              <p:cNvSpPr>
                <a:spLocks noChangeShapeType="1"/>
              </p:cNvSpPr>
              <p:nvPr/>
            </p:nvSpPr>
            <p:spPr bwMode="auto">
              <a:xfrm flipV="1">
                <a:off x="915" y="2843"/>
                <a:ext cx="507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69" name="Line 51"/>
              <p:cNvSpPr>
                <a:spLocks noChangeShapeType="1"/>
              </p:cNvSpPr>
              <p:nvPr/>
            </p:nvSpPr>
            <p:spPr bwMode="auto">
              <a:xfrm flipH="1" flipV="1">
                <a:off x="1118" y="2843"/>
                <a:ext cx="203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0" name="Line 52"/>
              <p:cNvSpPr>
                <a:spLocks noChangeShapeType="1"/>
              </p:cNvSpPr>
              <p:nvPr/>
            </p:nvSpPr>
            <p:spPr bwMode="auto">
              <a:xfrm flipV="1">
                <a:off x="1321" y="2843"/>
                <a:ext cx="101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1" name="Line 53"/>
              <p:cNvSpPr>
                <a:spLocks noChangeShapeType="1"/>
              </p:cNvSpPr>
              <p:nvPr/>
            </p:nvSpPr>
            <p:spPr bwMode="auto">
              <a:xfrm flipH="1" flipV="1">
                <a:off x="813" y="2843"/>
                <a:ext cx="508" cy="418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2" name="Line 54"/>
              <p:cNvSpPr>
                <a:spLocks noChangeShapeType="1"/>
              </p:cNvSpPr>
              <p:nvPr/>
            </p:nvSpPr>
            <p:spPr bwMode="auto">
              <a:xfrm flipH="1" flipV="1">
                <a:off x="610" y="2217"/>
                <a:ext cx="812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3" name="Line 55"/>
              <p:cNvSpPr>
                <a:spLocks noChangeShapeType="1"/>
              </p:cNvSpPr>
              <p:nvPr/>
            </p:nvSpPr>
            <p:spPr bwMode="auto">
              <a:xfrm flipH="1" flipV="1">
                <a:off x="915" y="2217"/>
                <a:ext cx="507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4" name="Line 56"/>
              <p:cNvSpPr>
                <a:spLocks noChangeShapeType="1"/>
              </p:cNvSpPr>
              <p:nvPr/>
            </p:nvSpPr>
            <p:spPr bwMode="auto">
              <a:xfrm flipV="1">
                <a:off x="1422" y="2217"/>
                <a:ext cx="203" cy="41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5" name="Text Box 57"/>
              <p:cNvSpPr txBox="1">
                <a:spLocks noChangeArrowheads="1"/>
              </p:cNvSpPr>
              <p:nvPr/>
            </p:nvSpPr>
            <p:spPr bwMode="auto">
              <a:xfrm>
                <a:off x="50" y="1560"/>
                <a:ext cx="2126" cy="4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信用卡申請人資料</a:t>
                </a: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2000" b="1">
                    <a:latin typeface="標楷體" panose="03000509000000000000" pitchFamily="65" charset="-120"/>
                    <a:ea typeface="標楷體" panose="03000509000000000000" pitchFamily="65" charset="-120"/>
                  </a:rPr>
                  <a:t>收入、不動產、工作、婚姻、年紀</a:t>
                </a:r>
                <a:r>
                  <a:rPr lang="en-US" altLang="zh-TW" sz="2000" b="1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…</a:t>
                </a:r>
                <a:r>
                  <a:rPr lang="en-US" altLang="zh-TW" b="1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</a:t>
                </a:r>
              </a:p>
            </p:txBody>
          </p:sp>
          <p:sp>
            <p:nvSpPr>
              <p:cNvPr id="6176" name="Text Box 58"/>
              <p:cNvSpPr txBox="1">
                <a:spLocks noChangeArrowheads="1"/>
              </p:cNvSpPr>
              <p:nvPr/>
            </p:nvSpPr>
            <p:spPr bwMode="auto">
              <a:xfrm>
                <a:off x="566" y="3574"/>
                <a:ext cx="1202" cy="4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>
                    <a:solidFill>
                      <a:srgbClr val="0033CC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核准否</a:t>
                </a:r>
                <a:r>
                  <a:rPr lang="en-US" altLang="zh-TW">
                    <a:solidFill>
                      <a:srgbClr val="0033CC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(y)</a:t>
                </a:r>
                <a:endParaRPr lang="zh-TW" altLang="en-US">
                  <a:solidFill>
                    <a:srgbClr val="0033CC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>
                    <a:solidFill>
                      <a:srgbClr val="0033CC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(Current Output)</a:t>
                </a:r>
              </a:p>
            </p:txBody>
          </p:sp>
          <p:sp>
            <p:nvSpPr>
              <p:cNvPr id="6177" name="Text Box 59"/>
              <p:cNvSpPr txBox="1">
                <a:spLocks noChangeArrowheads="1"/>
              </p:cNvSpPr>
              <p:nvPr/>
            </p:nvSpPr>
            <p:spPr bwMode="auto">
              <a:xfrm>
                <a:off x="1957" y="3563"/>
                <a:ext cx="1202" cy="6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TW" altLang="en-US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核准否</a:t>
                </a:r>
                <a:r>
                  <a:rPr lang="en-US" altLang="zh-TW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(y)</a:t>
                </a:r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(Desired Output from training data)</a:t>
                </a:r>
              </a:p>
            </p:txBody>
          </p:sp>
          <p:sp>
            <p:nvSpPr>
              <p:cNvPr id="6178" name="Line 60"/>
              <p:cNvSpPr>
                <a:spLocks noChangeShapeType="1"/>
              </p:cNvSpPr>
              <p:nvPr/>
            </p:nvSpPr>
            <p:spPr bwMode="auto">
              <a:xfrm>
                <a:off x="1524" y="3678"/>
                <a:ext cx="609" cy="0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round/>
                <a:headEnd type="triangle"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79" name="Text Box 61"/>
              <p:cNvSpPr txBox="1">
                <a:spLocks noChangeArrowheads="1"/>
              </p:cNvSpPr>
              <p:nvPr/>
            </p:nvSpPr>
            <p:spPr bwMode="auto">
              <a:xfrm>
                <a:off x="1960" y="2540"/>
                <a:ext cx="825" cy="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Learning Algorithm</a:t>
                </a:r>
              </a:p>
            </p:txBody>
          </p:sp>
          <p:sp>
            <p:nvSpPr>
              <p:cNvPr id="6180" name="Line 62"/>
              <p:cNvSpPr>
                <a:spLocks noChangeShapeType="1"/>
              </p:cNvSpPr>
              <p:nvPr/>
            </p:nvSpPr>
            <p:spPr bwMode="auto">
              <a:xfrm flipV="1">
                <a:off x="1851" y="2938"/>
                <a:ext cx="234" cy="728"/>
              </a:xfrm>
              <a:prstGeom prst="line">
                <a:avLst/>
              </a:prstGeom>
              <a:noFill/>
              <a:ln w="28575">
                <a:solidFill>
                  <a:srgbClr val="003366"/>
                </a:solidFill>
                <a:prstDash val="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81" name="Text Box 63"/>
              <p:cNvSpPr txBox="1">
                <a:spLocks noChangeArrowheads="1"/>
              </p:cNvSpPr>
              <p:nvPr/>
            </p:nvSpPr>
            <p:spPr bwMode="auto">
              <a:xfrm>
                <a:off x="1581" y="2321"/>
                <a:ext cx="306" cy="2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</a:t>
                </a:r>
                <a:r>
                  <a:rPr lang="en-US" altLang="zh-TW" i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</a:t>
                </a:r>
                <a:endParaRPr lang="en-US" altLang="zh-TW" i="1">
                  <a:solidFill>
                    <a:srgbClr val="FF33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6182" name="Text Box 64"/>
              <p:cNvSpPr txBox="1">
                <a:spLocks noChangeArrowheads="1"/>
              </p:cNvSpPr>
              <p:nvPr/>
            </p:nvSpPr>
            <p:spPr bwMode="auto">
              <a:xfrm>
                <a:off x="1400" y="2948"/>
                <a:ext cx="307" cy="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i="1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</a:t>
                </a:r>
                <a:r>
                  <a:rPr lang="en-US" altLang="zh-TW" i="1" baseline="-25000">
                    <a:solidFill>
                      <a:srgbClr val="FF33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j</a:t>
                </a:r>
              </a:p>
            </p:txBody>
          </p:sp>
          <p:sp>
            <p:nvSpPr>
              <p:cNvPr id="6183" name="Line 65"/>
              <p:cNvSpPr>
                <a:spLocks noChangeShapeType="1"/>
              </p:cNvSpPr>
              <p:nvPr/>
            </p:nvSpPr>
            <p:spPr bwMode="auto">
              <a:xfrm flipH="1" flipV="1">
                <a:off x="1758" y="2488"/>
                <a:ext cx="273" cy="251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prstDash val="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84" name="Line 66"/>
              <p:cNvSpPr>
                <a:spLocks noChangeShapeType="1"/>
              </p:cNvSpPr>
              <p:nvPr/>
            </p:nvSpPr>
            <p:spPr bwMode="auto">
              <a:xfrm flipH="1">
                <a:off x="1646" y="2739"/>
                <a:ext cx="385" cy="297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prstDash val="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 sz="2560"/>
              </a:p>
            </p:txBody>
          </p:sp>
          <p:sp>
            <p:nvSpPr>
              <p:cNvPr id="6185" name="Oval 67"/>
              <p:cNvSpPr>
                <a:spLocks noChangeArrowheads="1"/>
              </p:cNvSpPr>
              <p:nvPr/>
            </p:nvSpPr>
            <p:spPr bwMode="auto">
              <a:xfrm>
                <a:off x="1524" y="2008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86" name="Text Box 68"/>
              <p:cNvSpPr txBox="1">
                <a:spLocks noChangeArrowheads="1"/>
              </p:cNvSpPr>
              <p:nvPr/>
            </p:nvSpPr>
            <p:spPr bwMode="auto">
              <a:xfrm>
                <a:off x="1118" y="2008"/>
                <a:ext cx="406" cy="2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……</a:t>
                </a:r>
              </a:p>
            </p:txBody>
          </p:sp>
          <p:sp>
            <p:nvSpPr>
              <p:cNvPr id="6187" name="Oval 69"/>
              <p:cNvSpPr>
                <a:spLocks noChangeArrowheads="1"/>
              </p:cNvSpPr>
              <p:nvPr/>
            </p:nvSpPr>
            <p:spPr bwMode="auto">
              <a:xfrm>
                <a:off x="509" y="2008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  <p:sp>
            <p:nvSpPr>
              <p:cNvPr id="6188" name="Oval 70"/>
              <p:cNvSpPr>
                <a:spLocks noChangeArrowheads="1"/>
              </p:cNvSpPr>
              <p:nvPr/>
            </p:nvSpPr>
            <p:spPr bwMode="auto">
              <a:xfrm>
                <a:off x="813" y="2008"/>
                <a:ext cx="203" cy="209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33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276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6151" name="文字方塊 71"/>
            <p:cNvSpPr txBox="1">
              <a:spLocks noChangeArrowheads="1"/>
            </p:cNvSpPr>
            <p:nvPr/>
          </p:nvSpPr>
          <p:spPr bwMode="auto">
            <a:xfrm>
              <a:off x="4859000" y="7017770"/>
              <a:ext cx="15601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Error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>
                  <a:ea typeface="新細明體" panose="02020500000000000000" pitchFamily="18" charset="-120"/>
                </a:rPr>
                <a:t>(Loss)</a:t>
              </a:r>
              <a:endParaRPr lang="zh-TW" altLang="en-US" sz="2400">
                <a:ea typeface="新細明體" panose="02020500000000000000" pitchFamily="18" charset="-120"/>
              </a:endParaRPr>
            </a:p>
          </p:txBody>
        </p:sp>
        <p:pic>
          <p:nvPicPr>
            <p:cNvPr id="6152" name="Picture 7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562" y="8087924"/>
              <a:ext cx="302542" cy="444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" name="文字方塊 73"/>
            <p:cNvSpPr txBox="1">
              <a:spLocks noChangeArrowheads="1"/>
            </p:cNvSpPr>
            <p:nvPr/>
          </p:nvSpPr>
          <p:spPr bwMode="auto">
            <a:xfrm>
              <a:off x="2102256" y="2820344"/>
              <a:ext cx="16910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i="1">
                  <a:ea typeface="新細明體" panose="02020500000000000000" pitchFamily="18" charset="-120"/>
                </a:rPr>
                <a:t>D</a:t>
              </a:r>
              <a:r>
                <a:rPr lang="en-US" altLang="zh-TW">
                  <a:ea typeface="新細明體" panose="02020500000000000000" pitchFamily="18" charset="-120"/>
                </a:rPr>
                <a:t>: {(</a:t>
              </a:r>
              <a:r>
                <a:rPr lang="en-US" altLang="zh-TW" i="1">
                  <a:ea typeface="新細明體" panose="02020500000000000000" pitchFamily="18" charset="-120"/>
                </a:rPr>
                <a:t>x</a:t>
              </a:r>
              <a:r>
                <a:rPr lang="en-US" altLang="zh-TW">
                  <a:ea typeface="新細明體" panose="02020500000000000000" pitchFamily="18" charset="-120"/>
                </a:rPr>
                <a:t>, </a:t>
              </a:r>
              <a:r>
                <a:rPr lang="en-US" altLang="zh-TW" i="1">
                  <a:ea typeface="新細明體" panose="02020500000000000000" pitchFamily="18" charset="-120"/>
                </a:rPr>
                <a:t>y</a:t>
              </a:r>
              <a:r>
                <a:rPr lang="en-US" altLang="zh-TW">
                  <a:ea typeface="新細明體" panose="02020500000000000000" pitchFamily="18" charset="-120"/>
                </a:rPr>
                <a:t>)}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54" name="文字方塊 73"/>
            <p:cNvSpPr txBox="1">
              <a:spLocks noChangeArrowheads="1"/>
            </p:cNvSpPr>
            <p:nvPr/>
          </p:nvSpPr>
          <p:spPr bwMode="auto">
            <a:xfrm>
              <a:off x="10243802" y="2788086"/>
              <a:ext cx="181751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i="1">
                  <a:ea typeface="新細明體" panose="02020500000000000000" pitchFamily="18" charset="-120"/>
                </a:rPr>
                <a:t>T</a:t>
              </a:r>
              <a:r>
                <a:rPr lang="en-US" altLang="zh-TW">
                  <a:ea typeface="新細明體" panose="02020500000000000000" pitchFamily="18" charset="-120"/>
                </a:rPr>
                <a:t>: {(</a:t>
              </a:r>
              <a:r>
                <a:rPr lang="en-US" altLang="zh-TW" i="1">
                  <a:ea typeface="新細明體" panose="02020500000000000000" pitchFamily="18" charset="-120"/>
                </a:rPr>
                <a:t>x</a:t>
              </a:r>
              <a:r>
                <a:rPr lang="en-US" altLang="zh-TW">
                  <a:ea typeface="新細明體" panose="02020500000000000000" pitchFamily="18" charset="-120"/>
                </a:rPr>
                <a:t>, ?)}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D4D474-3D24-497B-8FA8-39A3620E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群組 7"/>
          <p:cNvGrpSpPr/>
          <p:nvPr/>
        </p:nvGrpSpPr>
        <p:grpSpPr>
          <a:xfrm>
            <a:off x="14004131" y="535936"/>
            <a:ext cx="2903587" cy="3229471"/>
            <a:chOff x="13854719" y="533400"/>
            <a:chExt cx="2903587" cy="3229471"/>
          </a:xfrm>
        </p:grpSpPr>
        <p:sp>
          <p:nvSpPr>
            <p:cNvPr id="3" name="流程圖: 磁碟 2"/>
            <p:cNvSpPr/>
            <p:nvPr/>
          </p:nvSpPr>
          <p:spPr>
            <a:xfrm>
              <a:off x="14308931" y="533400"/>
              <a:ext cx="2057400" cy="1399257"/>
            </a:xfrm>
            <a:prstGeom prst="flowChartMagneticDisk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r>
                <a:rPr lang="en-US" altLang="zh-TW" sz="2400" dirty="0"/>
                <a:t>Historical </a:t>
              </a:r>
            </a:p>
            <a:p>
              <a:pPr algn="ctr"/>
              <a:r>
                <a:rPr lang="en-US" altLang="zh-TW" sz="2400" dirty="0"/>
                <a:t>Data</a:t>
              </a:r>
              <a:endParaRPr lang="zh-TW" altLang="en-US" sz="2400" dirty="0"/>
            </a:p>
          </p:txBody>
        </p:sp>
        <p:sp>
          <p:nvSpPr>
            <p:cNvPr id="77" name="流程圖: 磁碟 76"/>
            <p:cNvSpPr/>
            <p:nvPr/>
          </p:nvSpPr>
          <p:spPr>
            <a:xfrm>
              <a:off x="13854719" y="2641321"/>
              <a:ext cx="1333500" cy="1121550"/>
            </a:xfrm>
            <a:prstGeom prst="flowChartMagneticDisk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r>
                <a:rPr lang="en-US" altLang="zh-TW" sz="2400" dirty="0"/>
                <a:t>Training</a:t>
              </a:r>
            </a:p>
            <a:p>
              <a:pPr algn="ctr"/>
              <a:r>
                <a:rPr lang="en-US" altLang="zh-TW" sz="2400" dirty="0"/>
                <a:t>D</a:t>
              </a:r>
              <a:endParaRPr lang="zh-TW" altLang="en-US" dirty="0"/>
            </a:p>
          </p:txBody>
        </p:sp>
        <p:sp>
          <p:nvSpPr>
            <p:cNvPr id="78" name="流程圖: 磁碟 77"/>
            <p:cNvSpPr/>
            <p:nvPr/>
          </p:nvSpPr>
          <p:spPr>
            <a:xfrm>
              <a:off x="15840220" y="2647807"/>
              <a:ext cx="918086" cy="1081477"/>
            </a:xfrm>
            <a:prstGeom prst="flowChartMagneticDisk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t"/>
            <a:lstStyle/>
            <a:p>
              <a:pPr algn="ctr"/>
              <a:r>
                <a:rPr lang="en-US" altLang="zh-TW" sz="2400" dirty="0"/>
                <a:t>Test</a:t>
              </a:r>
            </a:p>
            <a:p>
              <a:pPr algn="ctr"/>
              <a:r>
                <a:rPr lang="en-US" altLang="zh-TW" sz="2400" dirty="0"/>
                <a:t>T</a:t>
              </a:r>
              <a:endParaRPr lang="zh-TW" altLang="en-US" sz="2400" dirty="0"/>
            </a:p>
          </p:txBody>
        </p:sp>
        <p:cxnSp>
          <p:nvCxnSpPr>
            <p:cNvPr id="5" name="直線單箭頭接點 4"/>
            <p:cNvCxnSpPr>
              <a:stCxn id="3" idx="3"/>
              <a:endCxn id="77" idx="1"/>
            </p:cNvCxnSpPr>
            <p:nvPr/>
          </p:nvCxnSpPr>
          <p:spPr>
            <a:xfrm flipH="1">
              <a:off x="14521469" y="1932657"/>
              <a:ext cx="816162" cy="70866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>
              <a:stCxn id="3" idx="3"/>
              <a:endCxn id="78" idx="1"/>
            </p:cNvCxnSpPr>
            <p:nvPr/>
          </p:nvCxnSpPr>
          <p:spPr>
            <a:xfrm>
              <a:off x="15337631" y="1932657"/>
              <a:ext cx="961632" cy="71515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796A618-8939-4B73-A553-AB21E25C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108374"/>
            <a:ext cx="15606237" cy="1404518"/>
          </a:xfrm>
        </p:spPr>
        <p:txBody>
          <a:bodyPr>
            <a:normAutofit/>
          </a:bodyPr>
          <a:lstStyle/>
          <a:p>
            <a:r>
              <a:rPr lang="en-US" altLang="zh-TW" sz="6000" b="0"/>
              <a:t>Maxout Units</a:t>
            </a:r>
            <a:endParaRPr lang="zh-TW" altLang="en-US" sz="6000" b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1A11DD8-6909-45C8-A217-2310F1218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1" y="1712309"/>
            <a:ext cx="15606237" cy="1404519"/>
          </a:xfrm>
        </p:spPr>
        <p:txBody>
          <a:bodyPr>
            <a:normAutofit fontScale="92500"/>
          </a:bodyPr>
          <a:lstStyle/>
          <a:p>
            <a:r>
              <a:rPr lang="en-US" altLang="zh-TW" sz="4000" dirty="0" err="1">
                <a:solidFill>
                  <a:srgbClr val="FF0000"/>
                </a:solidFill>
              </a:rPr>
              <a:t>Maxout</a:t>
            </a:r>
            <a:r>
              <a:rPr lang="en-US" altLang="zh-TW" sz="4000" dirty="0">
                <a:solidFill>
                  <a:srgbClr val="FF0000"/>
                </a:solidFill>
              </a:rPr>
              <a:t> units </a:t>
            </a:r>
            <a:r>
              <a:rPr lang="en-US" altLang="zh-TW" sz="4000" dirty="0"/>
              <a:t>divide </a:t>
            </a:r>
            <a:r>
              <a:rPr lang="en-US" altLang="zh-TW" sz="4000" i="1" dirty="0"/>
              <a:t>z </a:t>
            </a:r>
            <a:r>
              <a:rPr lang="en-US" altLang="zh-TW" sz="4000" dirty="0"/>
              <a:t>into </a:t>
            </a:r>
            <a:r>
              <a:rPr lang="en-US" altLang="zh-TW" sz="4000" dirty="0">
                <a:solidFill>
                  <a:srgbClr val="FF0000"/>
                </a:solidFill>
              </a:rPr>
              <a:t>groups of </a:t>
            </a:r>
            <a:r>
              <a:rPr lang="en-US" altLang="zh-TW" sz="4000" i="1" dirty="0">
                <a:solidFill>
                  <a:srgbClr val="FF0000"/>
                </a:solidFill>
              </a:rPr>
              <a:t>k </a:t>
            </a:r>
            <a:r>
              <a:rPr lang="en-US" altLang="zh-TW" sz="4000" dirty="0">
                <a:solidFill>
                  <a:srgbClr val="FF0000"/>
                </a:solidFill>
              </a:rPr>
              <a:t>values</a:t>
            </a:r>
            <a:r>
              <a:rPr lang="en-US" altLang="zh-TW" sz="4000" dirty="0"/>
              <a:t>. </a:t>
            </a:r>
          </a:p>
          <a:p>
            <a:r>
              <a:rPr lang="en-US" altLang="zh-TW" sz="4000" dirty="0"/>
              <a:t>Each </a:t>
            </a:r>
            <a:r>
              <a:rPr lang="en-US" altLang="zh-TW" sz="4000" dirty="0" err="1"/>
              <a:t>maxout</a:t>
            </a:r>
            <a:r>
              <a:rPr lang="en-US" altLang="zh-TW" sz="4000" dirty="0"/>
              <a:t> unit then outputs the </a:t>
            </a:r>
            <a:r>
              <a:rPr lang="en-US" altLang="zh-TW" sz="4000" dirty="0">
                <a:solidFill>
                  <a:srgbClr val="FF0000"/>
                </a:solidFill>
              </a:rPr>
              <a:t>maximum element </a:t>
            </a:r>
            <a:r>
              <a:rPr lang="en-US" altLang="zh-TW" sz="4000" dirty="0"/>
              <a:t>of one of these groups: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F159CB-A76D-47BF-B04D-BD278CC5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79C960-EEB8-40C1-9836-87F19BB7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97" y="2989755"/>
            <a:ext cx="4434334" cy="140451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9240819" y="3277333"/>
            <a:ext cx="366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Arial" pitchFamily="34" charset="0"/>
                <a:cs typeface="Arial" pitchFamily="34" charset="0"/>
              </a:rPr>
              <a:t>where </a:t>
            </a: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dirty="0">
                <a:latin typeface="Arial" pitchFamily="34" charset="0"/>
                <a:cs typeface="Arial" pitchFamily="34" charset="0"/>
              </a:rPr>
              <a:t>: the </a:t>
            </a:r>
            <a:r>
              <a:rPr lang="en-US" altLang="zh-TW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800" baseline="30000" dirty="0" err="1">
                <a:latin typeface="Arial" pitchFamily="34" charset="0"/>
                <a:cs typeface="Arial" pitchFamily="34" charset="0"/>
              </a:rPr>
              <a:t>th</a:t>
            </a:r>
            <a:r>
              <a:rPr lang="en-US" altLang="zh-TW" sz="2800" dirty="0">
                <a:latin typeface="Arial" pitchFamily="34" charset="0"/>
                <a:cs typeface="Arial" pitchFamily="34" charset="0"/>
              </a:rPr>
              <a:t> group</a:t>
            </a:r>
            <a:endParaRPr lang="zh-TW" altLang="en-US" sz="28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8671389" y="4430133"/>
            <a:ext cx="8386772" cy="4637667"/>
            <a:chOff x="8671389" y="4430133"/>
            <a:chExt cx="8386772" cy="4637667"/>
          </a:xfrm>
        </p:grpSpPr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44958711-89BF-4B81-A073-51840EC835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83"/>
            <a:stretch/>
          </p:blipFill>
          <p:spPr bwMode="auto">
            <a:xfrm>
              <a:off x="8671389" y="4430133"/>
              <a:ext cx="8386772" cy="463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0666321" y="4515610"/>
              <a:ext cx="2423410" cy="2217174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15612" y="4562914"/>
            <a:ext cx="9782910" cy="4673526"/>
            <a:chOff x="415612" y="4562914"/>
            <a:chExt cx="9782910" cy="4673526"/>
          </a:xfrm>
        </p:grpSpPr>
        <p:pic>
          <p:nvPicPr>
            <p:cNvPr id="10242" name="Picture 2" descr="ãmaxout networksãçåçæå°çµæ">
              <a:extLst>
                <a:ext uri="{FF2B5EF4-FFF2-40B4-BE49-F238E27FC236}">
                  <a16:creationId xmlns:a16="http://schemas.microsoft.com/office/drawing/2014/main" id="{19E50159-2E42-4966-A3FA-C53E1ACD7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2" y="4562914"/>
              <a:ext cx="8097569" cy="4673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269331" y="5406450"/>
              <a:ext cx="3200400" cy="3706320"/>
            </a:xfrm>
            <a:prstGeom prst="rect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 rot="9979751">
              <a:off x="5702718" y="4910710"/>
              <a:ext cx="4495804" cy="549822"/>
            </a:xfrm>
            <a:prstGeom prst="rightArrow">
              <a:avLst>
                <a:gd name="adj1" fmla="val 29054"/>
                <a:gd name="adj2" fmla="val 77315"/>
              </a:avLst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5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342556"/>
            <a:ext cx="1560623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algn="l">
              <a:spcBef>
                <a:spcPts val="100"/>
              </a:spcBef>
            </a:pPr>
            <a:r>
              <a:rPr sz="6000" b="0" dirty="0">
                <a:ea typeface="Cambria Math" panose="02040503050406030204" pitchFamily="18" charset="0"/>
              </a:rPr>
              <a:t>Roadmap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4AB0DC-8A5B-4129-A6B8-7C48F234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4" y="1524000"/>
            <a:ext cx="7498318" cy="3322333"/>
          </a:xfrm>
        </p:spPr>
        <p:txBody>
          <a:bodyPr/>
          <a:lstStyle/>
          <a:p>
            <a:pPr marL="584200" indent="-571500">
              <a:spcBef>
                <a:spcPts val="100"/>
              </a:spcBef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Example: Learning XOR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Hidden Units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rgbClr val="FF0000"/>
                </a:solidFill>
              </a:rPr>
              <a:t>Gradient-Based Learning</a:t>
            </a:r>
            <a:endParaRPr lang="en-US" altLang="zh-TW" sz="4000" i="1" dirty="0">
              <a:solidFill>
                <a:srgbClr val="FF0000"/>
              </a:solidFill>
            </a:endParaRP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Architecture Design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Back-Propagation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3E9FD8-FBB5-4D37-8E49-BE12742C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7108665" y="208515"/>
            <a:ext cx="10085510" cy="7744788"/>
            <a:chOff x="7069931" y="789612"/>
            <a:chExt cx="10085510" cy="774478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548A377A-9D4F-4E26-9DAE-DCAF877A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9931" y="789612"/>
              <a:ext cx="9591476" cy="7744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7755731" y="7315200"/>
              <a:ext cx="2133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adam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rmsprop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/…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4626600" y="7011769"/>
              <a:ext cx="25288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binary cross entropy/</a:t>
              </a:r>
            </a:p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mse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</a:p>
            <a:p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814869" y="4585806"/>
              <a:ext cx="2133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sigmod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/softmax/…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288131" y="5666981"/>
            <a:ext cx="6979260" cy="2896244"/>
            <a:chOff x="10229166" y="914400"/>
            <a:chExt cx="6979260" cy="2896244"/>
          </a:xfrm>
        </p:grpSpPr>
        <p:sp>
          <p:nvSpPr>
            <p:cNvPr id="44" name="圓柱 43"/>
            <p:cNvSpPr/>
            <p:nvPr/>
          </p:nvSpPr>
          <p:spPr>
            <a:xfrm>
              <a:off x="10229166" y="1700615"/>
              <a:ext cx="1143000" cy="1729756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Data</a:t>
              </a:r>
              <a:endParaRPr lang="zh-TW" altLang="en-US" b="1" dirty="0"/>
            </a:p>
          </p:txBody>
        </p:sp>
        <p:sp>
          <p:nvSpPr>
            <p:cNvPr id="45" name="圓柱 44"/>
            <p:cNvSpPr/>
            <p:nvPr/>
          </p:nvSpPr>
          <p:spPr>
            <a:xfrm>
              <a:off x="11870586" y="914400"/>
              <a:ext cx="1639194" cy="1091013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Training</a:t>
              </a:r>
              <a:endParaRPr lang="zh-TW" altLang="en-US" sz="2400" b="1" dirty="0"/>
            </a:p>
          </p:txBody>
        </p:sp>
        <p:sp>
          <p:nvSpPr>
            <p:cNvPr id="46" name="圓柱 45"/>
            <p:cNvSpPr/>
            <p:nvPr/>
          </p:nvSpPr>
          <p:spPr>
            <a:xfrm>
              <a:off x="11870586" y="2198997"/>
              <a:ext cx="1582637" cy="767021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65000"/>
                    </a:schemeClr>
                  </a:solidFill>
                </a:rPr>
                <a:t>Validation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圓柱 46"/>
            <p:cNvSpPr/>
            <p:nvPr/>
          </p:nvSpPr>
          <p:spPr>
            <a:xfrm>
              <a:off x="12097203" y="3187157"/>
              <a:ext cx="799206" cy="623487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65000"/>
                    </a:schemeClr>
                  </a:solidFill>
                </a:rPr>
                <a:t>Test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cxnSp>
          <p:nvCxnSpPr>
            <p:cNvPr id="48" name="直線單箭頭接點 47"/>
            <p:cNvCxnSpPr>
              <a:stCxn id="44" idx="4"/>
              <a:endCxn id="45" idx="2"/>
            </p:cNvCxnSpPr>
            <p:nvPr/>
          </p:nvCxnSpPr>
          <p:spPr>
            <a:xfrm flipV="1">
              <a:off x="11372166" y="1459907"/>
              <a:ext cx="498420" cy="11055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44" idx="4"/>
              <a:endCxn id="46" idx="2"/>
            </p:cNvCxnSpPr>
            <p:nvPr/>
          </p:nvCxnSpPr>
          <p:spPr>
            <a:xfrm>
              <a:off x="11372166" y="2565493"/>
              <a:ext cx="498420" cy="1701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stCxn id="44" idx="4"/>
              <a:endCxn id="47" idx="2"/>
            </p:cNvCxnSpPr>
            <p:nvPr/>
          </p:nvCxnSpPr>
          <p:spPr>
            <a:xfrm>
              <a:off x="11372166" y="2565493"/>
              <a:ext cx="725037" cy="93340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圖片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8200" y="1838588"/>
              <a:ext cx="1470912" cy="1452352"/>
            </a:xfrm>
            <a:prstGeom prst="rect">
              <a:avLst/>
            </a:prstGeom>
          </p:spPr>
        </p:pic>
        <p:cxnSp>
          <p:nvCxnSpPr>
            <p:cNvPr id="52" name="直線單箭頭接點 51"/>
            <p:cNvCxnSpPr>
              <a:stCxn id="45" idx="4"/>
            </p:cNvCxnSpPr>
            <p:nvPr/>
          </p:nvCxnSpPr>
          <p:spPr>
            <a:xfrm>
              <a:off x="13509780" y="1459907"/>
              <a:ext cx="572685" cy="83978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46" idx="4"/>
              <a:endCxn id="51" idx="1"/>
            </p:cNvCxnSpPr>
            <p:nvPr/>
          </p:nvCxnSpPr>
          <p:spPr>
            <a:xfrm flipV="1">
              <a:off x="13453223" y="2564764"/>
              <a:ext cx="554977" cy="1774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>
              <a:stCxn id="47" idx="4"/>
            </p:cNvCxnSpPr>
            <p:nvPr/>
          </p:nvCxnSpPr>
          <p:spPr>
            <a:xfrm flipV="1">
              <a:off x="12896409" y="2995402"/>
              <a:ext cx="1340513" cy="503499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15479112" y="2552589"/>
              <a:ext cx="17293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Performance </a:t>
              </a:r>
            </a:p>
            <a:p>
              <a:pPr algn="ctr"/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(metric)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13302390" y="3259292"/>
              <a:ext cx="157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evaluation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弧形 56"/>
            <p:cNvSpPr/>
            <p:nvPr/>
          </p:nvSpPr>
          <p:spPr>
            <a:xfrm>
              <a:off x="14139022" y="1544305"/>
              <a:ext cx="1488949" cy="916264"/>
            </a:xfrm>
            <a:prstGeom prst="arc">
              <a:avLst>
                <a:gd name="adj1" fmla="val 10132131"/>
                <a:gd name="adj2" fmla="val 998465"/>
              </a:avLst>
            </a:prstGeom>
            <a:ln w="28575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文字方塊 57"/>
            <p:cNvSpPr txBox="1"/>
            <p:nvPr/>
          </p:nvSpPr>
          <p:spPr>
            <a:xfrm>
              <a:off x="14765087" y="115260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Loss</a:t>
              </a:r>
              <a:endParaRPr lang="zh-TW" alt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9" name="直線單箭頭接點 58"/>
            <p:cNvCxnSpPr/>
            <p:nvPr/>
          </p:nvCxnSpPr>
          <p:spPr>
            <a:xfrm>
              <a:off x="15627972" y="2460981"/>
              <a:ext cx="4320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47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2212" y="311233"/>
            <a:ext cx="14955837" cy="9348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sz="60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Gradient-Based 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1E9C9D-84BA-41C7-A9DC-51E8C709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2931" y="9201129"/>
            <a:ext cx="1391666" cy="390144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群組 7"/>
          <p:cNvGrpSpPr/>
          <p:nvPr/>
        </p:nvGrpSpPr>
        <p:grpSpPr>
          <a:xfrm>
            <a:off x="1354931" y="4486000"/>
            <a:ext cx="6898537" cy="5048910"/>
            <a:chOff x="2096572" y="4454967"/>
            <a:chExt cx="6898537" cy="504891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B0F18D7-5EC4-4855-8CC9-8AACB295C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7572" y="4454967"/>
              <a:ext cx="6204192" cy="4647156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2CDF601-911F-40F4-871E-A2D64B13376E}"/>
                </a:ext>
              </a:extLst>
            </p:cNvPr>
            <p:cNvSpPr txBox="1"/>
            <p:nvPr/>
          </p:nvSpPr>
          <p:spPr>
            <a:xfrm>
              <a:off x="2096572" y="5226342"/>
              <a:ext cx="10645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Loss</a:t>
              </a:r>
            </a:p>
            <a:p>
              <a:pPr algn="ctr"/>
              <a:r>
                <a:rPr lang="en-US" altLang="zh-TW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(Cost)</a:t>
              </a:r>
              <a:endParaRPr lang="zh-TW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BE05CD3-D535-433F-B981-D416CA855816}"/>
                </a:ext>
              </a:extLst>
            </p:cNvPr>
            <p:cNvSpPr txBox="1"/>
            <p:nvPr/>
          </p:nvSpPr>
          <p:spPr>
            <a:xfrm>
              <a:off x="6935421" y="8549770"/>
              <a:ext cx="2059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Weights</a:t>
              </a:r>
            </a:p>
            <a:p>
              <a:r>
                <a:rPr lang="en-US" altLang="zh-TW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(Parameters)</a:t>
              </a:r>
              <a:endParaRPr lang="zh-TW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C2034EF-1FDD-4CE8-A71E-88626D99565A}"/>
                </a:ext>
              </a:extLst>
            </p:cNvPr>
            <p:cNvSpPr txBox="1"/>
            <p:nvPr/>
          </p:nvSpPr>
          <p:spPr>
            <a:xfrm>
              <a:off x="6317929" y="8379563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C2034EF-1FDD-4CE8-A71E-88626D99565A}"/>
                </a:ext>
              </a:extLst>
            </p:cNvPr>
            <p:cNvSpPr txBox="1"/>
            <p:nvPr/>
          </p:nvSpPr>
          <p:spPr>
            <a:xfrm>
              <a:off x="3640749" y="804954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272983-8767-4359-9890-0D300878D3C3}"/>
              </a:ext>
            </a:extLst>
          </p:cNvPr>
          <p:cNvGrpSpPr/>
          <p:nvPr/>
        </p:nvGrpSpPr>
        <p:grpSpPr>
          <a:xfrm>
            <a:off x="9121465" y="4294974"/>
            <a:ext cx="7244866" cy="5175091"/>
            <a:chOff x="9661991" y="4026038"/>
            <a:chExt cx="7244866" cy="517509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63E7FF8-E831-4BC2-8ADF-F09BD7729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61991" y="4026038"/>
              <a:ext cx="6477001" cy="51750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671D5AC-90CA-4B83-B887-616AAA7CEECF}"/>
                    </a:ext>
                  </a:extLst>
                </p:cNvPr>
                <p:cNvSpPr txBox="1"/>
                <p:nvPr/>
              </p:nvSpPr>
              <p:spPr>
                <a:xfrm>
                  <a:off x="16307290" y="5844988"/>
                  <a:ext cx="599567" cy="1692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2800" b="0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Arial" pitchFamily="34" charset="0"/>
                  </a:endParaRPr>
                </a:p>
                <a:p>
                  <a:pPr algn="ctr">
                    <a:spcBef>
                      <a:spcPts val="1200"/>
                    </a:spcBef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2800" dirty="0">
                      <a:solidFill>
                        <a:srgbClr val="FF0000"/>
                      </a:solidFill>
                      <a:cs typeface="Arial" pitchFamily="34" charset="0"/>
                    </a:rPr>
                    <a:t>  </a:t>
                  </a:r>
                </a:p>
                <a:p>
                  <a:pPr>
                    <a:spcBef>
                      <a:spcPts val="24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671D5AC-90CA-4B83-B887-616AAA7CE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7290" y="5844988"/>
                  <a:ext cx="599567" cy="169277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B779EA1-4F51-4ED3-B4EC-0F5C85AC9B0E}"/>
                </a:ext>
              </a:extLst>
            </p:cNvPr>
            <p:cNvSpPr/>
            <p:nvPr/>
          </p:nvSpPr>
          <p:spPr>
            <a:xfrm>
              <a:off x="15657431" y="5426187"/>
              <a:ext cx="12093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Loss/Cost</a:t>
              </a:r>
              <a:endParaRPr lang="zh-TW" altLang="en-US" dirty="0"/>
            </a:p>
          </p:txBody>
        </p:sp>
      </p:grp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45F882-0D62-4140-9FC9-D2C66E104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47" y="1066801"/>
            <a:ext cx="16555466" cy="3510170"/>
          </a:xfrm>
        </p:spPr>
        <p:txBody>
          <a:bodyPr>
            <a:normAutofit/>
          </a:bodyPr>
          <a:lstStyle/>
          <a:p>
            <a:pPr marL="352425" indent="-339725">
              <a:buSzPct val="75000"/>
              <a:tabLst>
                <a:tab pos="352425" algn="l"/>
                <a:tab pos="457200" algn="l"/>
              </a:tabLst>
            </a:pPr>
            <a:r>
              <a:rPr lang="en-US" altLang="zh-TW" sz="3600" dirty="0"/>
              <a:t>Specify</a:t>
            </a:r>
            <a:endParaRPr lang="en-US" altLang="zh-TW" sz="4000" dirty="0"/>
          </a:p>
          <a:p>
            <a:pPr marL="719138" lvl="1" indent="-366713">
              <a:spcBef>
                <a:spcPts val="0"/>
              </a:spcBef>
              <a:buClrTx/>
              <a:buSzPct val="75000"/>
              <a:buFont typeface="Wingdings" panose="05000000000000000000" pitchFamily="2" charset="2"/>
              <a:buChar char="Ø"/>
              <a:tabLst>
                <a:tab pos="901065" algn="l"/>
                <a:tab pos="901700" algn="l"/>
              </a:tabLst>
            </a:pPr>
            <a:r>
              <a:rPr lang="en-US" altLang="zh-TW" sz="3600" dirty="0">
                <a:solidFill>
                  <a:srgbClr val="FF0000"/>
                </a:solidFill>
              </a:rPr>
              <a:t>Model</a:t>
            </a:r>
          </a:p>
          <a:p>
            <a:pPr marL="1071563" lvl="2" indent="-352425">
              <a:spcBef>
                <a:spcPts val="0"/>
              </a:spcBef>
              <a:buClrTx/>
              <a:buSzPct val="75000"/>
              <a:buFont typeface="Wingdings" panose="05000000000000000000" pitchFamily="2" charset="2"/>
              <a:buChar char="ü"/>
              <a:tabLst>
                <a:tab pos="901065" algn="l"/>
                <a:tab pos="901700" algn="l"/>
              </a:tabLst>
            </a:pPr>
            <a:r>
              <a:rPr lang="en-US" altLang="zh-TW" sz="3200" dirty="0"/>
              <a:t>number of layers, units, activation function, …</a:t>
            </a:r>
            <a:r>
              <a:rPr lang="zh-TW" altLang="en-US" sz="3200" dirty="0"/>
              <a:t>   </a:t>
            </a:r>
            <a:r>
              <a:rPr lang="en-US" altLang="zh-TW" sz="3200" dirty="0"/>
              <a:t>(</a:t>
            </a:r>
            <a:r>
              <a:rPr lang="en-US" altLang="zh-TW" sz="3200" dirty="0" err="1">
                <a:solidFill>
                  <a:srgbClr val="FF0000"/>
                </a:solidFill>
              </a:rPr>
              <a:t>hyperparameters</a:t>
            </a:r>
            <a:r>
              <a:rPr lang="en-US" altLang="zh-TW" sz="3200" dirty="0"/>
              <a:t>)</a:t>
            </a:r>
            <a:r>
              <a:rPr lang="zh-TW" altLang="en-US" sz="3200" dirty="0"/>
              <a:t>  </a:t>
            </a:r>
            <a:r>
              <a:rPr lang="en-US" altLang="zh-TW" sz="2400" b="1" dirty="0"/>
              <a:t>//determined by user in advance</a:t>
            </a:r>
            <a:endParaRPr lang="en-US" altLang="zh-TW" sz="3600" b="1" dirty="0"/>
          </a:p>
          <a:p>
            <a:pPr marL="719138" lvl="1" indent="-366713">
              <a:spcBef>
                <a:spcPts val="0"/>
              </a:spcBef>
              <a:buClrTx/>
              <a:buSzPct val="75000"/>
              <a:buFont typeface="Wingdings" panose="05000000000000000000" pitchFamily="2" charset="2"/>
              <a:buChar char="Ø"/>
              <a:tabLst>
                <a:tab pos="901065" algn="l"/>
                <a:tab pos="901700" algn="l"/>
              </a:tabLst>
            </a:pPr>
            <a:r>
              <a:rPr lang="en-US" altLang="zh-TW" sz="3600" dirty="0">
                <a:solidFill>
                  <a:srgbClr val="FF0000"/>
                </a:solidFill>
              </a:rPr>
              <a:t>Loss (or Cost)</a:t>
            </a:r>
            <a:endParaRPr lang="en-US" altLang="zh-TW" sz="4000" dirty="0">
              <a:solidFill>
                <a:srgbClr val="FF0000"/>
              </a:solidFill>
            </a:endParaRPr>
          </a:p>
          <a:p>
            <a:pPr marL="352425" indent="-339725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3600" dirty="0"/>
              <a:t>Design model and cost so cost is smooth</a:t>
            </a:r>
          </a:p>
          <a:p>
            <a:pPr marL="352425" marR="5080" indent="-339725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3600" dirty="0"/>
              <a:t>Minimize cost using </a:t>
            </a:r>
            <a:r>
              <a:rPr lang="en-US" altLang="zh-TW" sz="3600" dirty="0">
                <a:solidFill>
                  <a:srgbClr val="FF0000"/>
                </a:solidFill>
              </a:rPr>
              <a:t>gradient descent</a:t>
            </a:r>
            <a:r>
              <a:rPr lang="en-US" altLang="zh-TW" sz="3600" dirty="0"/>
              <a:t> or </a:t>
            </a:r>
            <a:r>
              <a:rPr lang="en-US" altLang="zh-TW" sz="3600" dirty="0">
                <a:solidFill>
                  <a:srgbClr val="FF0000"/>
                </a:solidFill>
              </a:rPr>
              <a:t>related  techniques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1F4D241-6745-4704-9518-3187F582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212" y="38100"/>
            <a:ext cx="14955837" cy="1371600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Output Types</a:t>
            </a:r>
            <a:endParaRPr lang="zh-TW" altLang="en-US" sz="7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293F4C-116F-4489-A299-938209A8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23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B2844CB-0675-4254-A708-83256D4E5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97117"/>
              </p:ext>
            </p:extLst>
          </p:nvPr>
        </p:nvGraphicFramePr>
        <p:xfrm>
          <a:off x="155575" y="1375999"/>
          <a:ext cx="16972755" cy="3934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2756">
                  <a:extLst>
                    <a:ext uri="{9D8B030D-6E8A-4147-A177-3AD203B41FA5}">
                      <a16:colId xmlns:a16="http://schemas.microsoft.com/office/drawing/2014/main" val="1075654966"/>
                    </a:ext>
                  </a:extLst>
                </a:gridCol>
                <a:gridCol w="3286791">
                  <a:extLst>
                    <a:ext uri="{9D8B030D-6E8A-4147-A177-3AD203B41FA5}">
                      <a16:colId xmlns:a16="http://schemas.microsoft.com/office/drawing/2014/main" val="1565142643"/>
                    </a:ext>
                  </a:extLst>
                </a:gridCol>
                <a:gridCol w="4409409">
                  <a:extLst>
                    <a:ext uri="{9D8B030D-6E8A-4147-A177-3AD203B41FA5}">
                      <a16:colId xmlns:a16="http://schemas.microsoft.com/office/drawing/2014/main" val="2432165266"/>
                    </a:ext>
                  </a:extLst>
                </a:gridCol>
                <a:gridCol w="3733799">
                  <a:extLst>
                    <a:ext uri="{9D8B030D-6E8A-4147-A177-3AD203B41FA5}">
                      <a16:colId xmlns:a16="http://schemas.microsoft.com/office/drawing/2014/main" val="911740260"/>
                    </a:ext>
                  </a:extLst>
                </a:gridCol>
              </a:tblGrid>
              <a:tr h="39849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altLang="zh-TW"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Problem </a:t>
                      </a:r>
                      <a:r>
                        <a:rPr lang="en-US" altLang="zh-TW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altLang="zh-TW" sz="2800" b="1" spc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Last-layer Activation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altLang="zh-TW" sz="2800" b="1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Cost/Loss Function</a:t>
                      </a:r>
                      <a:endParaRPr lang="zh-TW" alt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altLang="zh-TW" sz="28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</a:t>
                      </a:r>
                      <a:endParaRPr lang="zh-TW" altLang="en-US" sz="2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530538"/>
                  </a:ext>
                </a:extLst>
              </a:tr>
              <a:tr h="631723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Binary</a:t>
                      </a: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classification</a:t>
                      </a:r>
                      <a:endParaRPr kumimoji="0" sz="2800" kern="1200" spc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26670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Sigmoid</a:t>
                      </a:r>
                    </a:p>
                  </a:txBody>
                  <a:tcPr marL="0" marR="0" marT="266700" marB="0" anchor="ctr"/>
                </a:tc>
                <a:tc>
                  <a:txBody>
                    <a:bodyPr/>
                    <a:lstStyle/>
                    <a:p>
                      <a:pPr marL="625475" marR="215265" indent="-406400" algn="ctr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 cross-entropy</a:t>
                      </a:r>
                    </a:p>
                  </a:txBody>
                  <a:tcPr marL="0" marR="0" marT="2540" marB="0" anchor="ctr"/>
                </a:tc>
                <a:tc>
                  <a:txBody>
                    <a:bodyPr/>
                    <a:lstStyle/>
                    <a:p>
                      <a:pPr marL="625475" marR="215265" indent="-406400" algn="ctr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Yes/no problems</a:t>
                      </a:r>
                      <a:endParaRPr sz="2800" spc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" marB="0" anchor="ctr"/>
                </a:tc>
                <a:extLst>
                  <a:ext uri="{0D108BD9-81ED-4DB2-BD59-A6C34878D82A}">
                    <a16:rowId xmlns:a16="http://schemas.microsoft.com/office/drawing/2014/main" val="1004446453"/>
                  </a:ext>
                </a:extLst>
              </a:tr>
              <a:tr h="5235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Multiclass, single-label classification</a:t>
                      </a:r>
                      <a:endParaRPr kumimoji="0" sz="2800" kern="1200" spc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Softmax</a:t>
                      </a: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Categorical </a:t>
                      </a:r>
                      <a:r>
                        <a:rPr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cross-entropy</a:t>
                      </a:r>
                    </a:p>
                  </a:txBody>
                  <a:tcPr marL="0" marR="0" marT="25400" marB="0" anchor="ctr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Single object recognition</a:t>
                      </a:r>
                      <a:endParaRPr sz="2800" spc="0" baseline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0" marB="0" anchor="ctr"/>
                </a:tc>
                <a:extLst>
                  <a:ext uri="{0D108BD9-81ED-4DB2-BD59-A6C34878D82A}">
                    <a16:rowId xmlns:a16="http://schemas.microsoft.com/office/drawing/2014/main" val="1533708072"/>
                  </a:ext>
                </a:extLst>
              </a:tr>
              <a:tr h="6758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Multiclass, </a:t>
                      </a:r>
                      <a:r>
                        <a:rPr kumimoji="0" lang="en-US" altLang="zh-TW" sz="2800" kern="1200" spc="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multilabel</a:t>
                      </a: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classification</a:t>
                      </a: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0" marR="63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Sigmoid</a:t>
                      </a: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625475" marR="215265" indent="-406400" algn="ctr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en-US" altLang="zh-TW"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Binary cross-entropy</a:t>
                      </a:r>
                    </a:p>
                  </a:txBody>
                  <a:tcPr marL="0" marR="0" marT="25400" marB="0" anchor="ctr"/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 object detection</a:t>
                      </a:r>
                      <a:endParaRPr sz="2800" spc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0" marB="0" anchor="ctr"/>
                </a:tc>
                <a:extLst>
                  <a:ext uri="{0D108BD9-81ED-4DB2-BD59-A6C34878D82A}">
                    <a16:rowId xmlns:a16="http://schemas.microsoft.com/office/drawing/2014/main" val="697247285"/>
                  </a:ext>
                </a:extLst>
              </a:tr>
              <a:tr h="523506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Regression to arbitrary values</a:t>
                      </a:r>
                      <a:endParaRPr kumimoji="0" sz="2800" kern="1200" spc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None</a:t>
                      </a:r>
                      <a:endParaRPr kumimoji="0" sz="2800" kern="1200" spc="0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0" marR="0" marT="25400" marB="0" anchor="ctr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squared error (MSE)</a:t>
                      </a:r>
                      <a:endParaRPr sz="2800" spc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marL="1524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Stock price prediction</a:t>
                      </a:r>
                    </a:p>
                  </a:txBody>
                  <a:tcPr marL="0" marR="0" marT="254000" marB="0" anchor="ctr"/>
                </a:tc>
                <a:extLst>
                  <a:ext uri="{0D108BD9-81ED-4DB2-BD59-A6C34878D82A}">
                    <a16:rowId xmlns:a16="http://schemas.microsoft.com/office/drawing/2014/main" val="2228030837"/>
                  </a:ext>
                </a:extLst>
              </a:tr>
              <a:tr h="52350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Regression to values between 0 and 1</a:t>
                      </a: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kumimoji="0" lang="en-US" altLang="zh-TW" sz="2800" kern="1200" spc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Sigmoid</a:t>
                      </a:r>
                    </a:p>
                  </a:txBody>
                  <a:tcPr marL="0" marR="0" marT="8890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2800" spc="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MSE or binary  cross-entropy</a:t>
                      </a:r>
                      <a:endParaRPr sz="2800" spc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0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800" spc="0" baseline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254000" marB="0" anchor="ctr"/>
                </a:tc>
                <a:extLst>
                  <a:ext uri="{0D108BD9-81ED-4DB2-BD59-A6C34878D82A}">
                    <a16:rowId xmlns:a16="http://schemas.microsoft.com/office/drawing/2014/main" val="2888087965"/>
                  </a:ext>
                </a:extLst>
              </a:tr>
            </a:tbl>
          </a:graphicData>
        </a:graphic>
      </p:graphicFrame>
      <p:sp>
        <p:nvSpPr>
          <p:cNvPr id="2" name="AutoShape 2" descr="ãneural network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338603" y="6403557"/>
            <a:ext cx="5794746" cy="2660566"/>
            <a:chOff x="10279753" y="6005222"/>
            <a:chExt cx="5794746" cy="2660566"/>
          </a:xfrm>
        </p:grpSpPr>
        <p:pic>
          <p:nvPicPr>
            <p:cNvPr id="10242" name="Picture 2" descr="「cow」的圖片搜尋結果">
              <a:extLst>
                <a:ext uri="{FF2B5EF4-FFF2-40B4-BE49-F238E27FC236}">
                  <a16:creationId xmlns:a16="http://schemas.microsoft.com/office/drawing/2014/main" id="{796667B1-2FD3-4381-A3B8-2EA329C6C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9753" y="6005222"/>
              <a:ext cx="2501091" cy="1924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/>
            <p:cNvSpPr txBox="1"/>
            <p:nvPr/>
          </p:nvSpPr>
          <p:spPr>
            <a:xfrm>
              <a:off x="10412965" y="7957902"/>
              <a:ext cx="2133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latin typeface="Arial" pitchFamily="34" charset="0"/>
                  <a:cs typeface="Arial" pitchFamily="34" charset="0"/>
                </a:rPr>
                <a:t>Is this a cow?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latin typeface="Arial" pitchFamily="34" charset="0"/>
                  <a:cs typeface="Arial" pitchFamily="34" charset="0"/>
                </a:rPr>
                <a:t>What is it?</a:t>
              </a:r>
              <a:endParaRPr lang="zh-TW" alt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3620297" y="8135048"/>
              <a:ext cx="2133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000" b="1" dirty="0">
                  <a:latin typeface="Arial" pitchFamily="34" charset="0"/>
                  <a:cs typeface="Arial" pitchFamily="34" charset="0"/>
                </a:rPr>
                <a:t>What are they?</a:t>
              </a:r>
              <a:endParaRPr lang="zh-TW" alt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99695" y="6005222"/>
              <a:ext cx="2774804" cy="2078425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6511017" y="5715000"/>
            <a:ext cx="7708413" cy="3741722"/>
            <a:chOff x="693079" y="5816806"/>
            <a:chExt cx="7708413" cy="3741722"/>
          </a:xfrm>
        </p:grpSpPr>
        <p:pic>
          <p:nvPicPr>
            <p:cNvPr id="12290" name="Picture 2" descr="「neural network」的圖片搜尋結果">
              <a:extLst>
                <a:ext uri="{FF2B5EF4-FFF2-40B4-BE49-F238E27FC236}">
                  <a16:creationId xmlns:a16="http://schemas.microsoft.com/office/drawing/2014/main" id="{56F733F6-79FC-4B4D-AB76-B8D2A5B54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79" y="5816806"/>
              <a:ext cx="6373979" cy="374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7106092" y="7098043"/>
              <a:ext cx="12954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Cow</a:t>
              </a:r>
            </a:p>
            <a:p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Cat</a:t>
              </a:r>
            </a:p>
            <a:p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  <a:p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  <a:p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Dog</a:t>
              </a:r>
              <a:endParaRPr lang="zh-TW" alt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6211679" y="7575373"/>
              <a:ext cx="7200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14136479" y="5576301"/>
            <a:ext cx="2869866" cy="3686371"/>
            <a:chOff x="14136479" y="5576301"/>
            <a:chExt cx="2869866" cy="3686371"/>
          </a:xfrm>
        </p:grpSpPr>
        <p:grpSp>
          <p:nvGrpSpPr>
            <p:cNvPr id="11" name="群組 10"/>
            <p:cNvGrpSpPr/>
            <p:nvPr/>
          </p:nvGrpSpPr>
          <p:grpSpPr>
            <a:xfrm>
              <a:off x="14385131" y="5576301"/>
              <a:ext cx="1981200" cy="1673206"/>
              <a:chOff x="7159310" y="4005193"/>
              <a:chExt cx="1752600" cy="1847850"/>
            </a:xfrm>
          </p:grpSpPr>
          <p:pic>
            <p:nvPicPr>
              <p:cNvPr id="12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9310" y="4005193"/>
                <a:ext cx="1752600" cy="184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文字方塊 15"/>
              <p:cNvSpPr txBox="1">
                <a:spLocks noChangeArrowheads="1"/>
              </p:cNvSpPr>
              <p:nvPr/>
            </p:nvSpPr>
            <p:spPr bwMode="auto">
              <a:xfrm>
                <a:off x="7756552" y="4588096"/>
                <a:ext cx="334700" cy="31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 dirty="0">
                    <a:ea typeface="新細明體" panose="02020500000000000000" pitchFamily="18" charset="-120"/>
                  </a:rPr>
                  <a:t>1</a:t>
                </a:r>
                <a:endParaRPr lang="zh-TW" altLang="en-US" sz="2276" dirty="0">
                  <a:ea typeface="新細明體" panose="02020500000000000000" pitchFamily="18" charset="-120"/>
                </a:endParaRPr>
              </a:p>
            </p:txBody>
          </p:sp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36479" y="7793079"/>
              <a:ext cx="2869866" cy="1469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84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C8B2EAE5-FABB-4884-B1FD-0AE66E64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37" y="147472"/>
            <a:ext cx="16651843" cy="1192107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Binary Cross Entropy for Single Class Classification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EFD87C-B424-4113-812E-353309AE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8939B3-2A2D-4D08-92A3-4B55A518D21E}"/>
              </a:ext>
            </a:extLst>
          </p:cNvPr>
          <p:cNvSpPr/>
          <p:nvPr/>
        </p:nvSpPr>
        <p:spPr>
          <a:xfrm>
            <a:off x="7819799" y="5644541"/>
            <a:ext cx="9243801" cy="58477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Case1 y = 1: </a:t>
            </a:r>
            <a:r>
              <a:rPr lang="en-US" altLang="zh-TW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*log </a:t>
            </a:r>
            <a:r>
              <a:rPr lang="en-US" altLang="zh-TW" sz="3200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 </a:t>
            </a:r>
            <a:r>
              <a:rPr lang="en-US" altLang="zh-TW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*log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 </a:t>
            </a:r>
            <a:r>
              <a:rPr lang="en-US" altLang="zh-TW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zh-TW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) = 0.046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4DE699C-141F-4B69-928D-1C1EBD06FA7B}"/>
                  </a:ext>
                </a:extLst>
              </p:cNvPr>
              <p:cNvSpPr txBox="1"/>
              <p:nvPr/>
            </p:nvSpPr>
            <p:spPr>
              <a:xfrm>
                <a:off x="10186597" y="7216031"/>
                <a:ext cx="64309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8288" indent="-268288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 the 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0.9</a:t>
                </a:r>
              </a:p>
              <a:p>
                <a:pPr marL="268288" indent="-268288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closer the predicted value to the true value, the smaller the cross entropy.</a:t>
                </a:r>
                <a:endParaRPr lang="zh-TW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4DE699C-141F-4B69-928D-1C1EBD06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597" y="7216031"/>
                <a:ext cx="6430949" cy="1200329"/>
              </a:xfrm>
              <a:prstGeom prst="rect">
                <a:avLst/>
              </a:prstGeom>
              <a:blipFill>
                <a:blip r:embed="rId2"/>
                <a:stretch>
                  <a:fillRect l="-1232" t="-4061" r="-1896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10186597" y="1536969"/>
            <a:ext cx="6310908" cy="3520048"/>
            <a:chOff x="10186597" y="1536969"/>
            <a:chExt cx="6310908" cy="3520048"/>
          </a:xfrm>
        </p:grpSpPr>
        <p:pic>
          <p:nvPicPr>
            <p:cNvPr id="18" name="Picture 2" descr="「neural network」的圖片搜尋結果">
              <a:extLst>
                <a:ext uri="{FF2B5EF4-FFF2-40B4-BE49-F238E27FC236}">
                  <a16:creationId xmlns:a16="http://schemas.microsoft.com/office/drawing/2014/main" id="{80CE27AA-6079-4C9A-A308-818E73731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597" y="2066216"/>
              <a:ext cx="4510206" cy="2990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28E99C6E-A13D-4990-8253-6ECC6A294366}"/>
                    </a:ext>
                  </a:extLst>
                </p:cNvPr>
                <p:cNvSpPr txBox="1"/>
                <p:nvPr/>
              </p:nvSpPr>
              <p:spPr>
                <a:xfrm>
                  <a:off x="14373899" y="2943958"/>
                  <a:ext cx="804690" cy="585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en-US" sz="40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4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28E99C6E-A13D-4990-8253-6ECC6A294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3899" y="2943958"/>
                  <a:ext cx="804690" cy="585667"/>
                </a:xfrm>
                <a:prstGeom prst="rect">
                  <a:avLst/>
                </a:prstGeom>
                <a:blipFill>
                  <a:blip r:embed="rId4"/>
                  <a:stretch>
                    <a:fillRect b="-114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B0C30D4-19D1-4331-B39A-0065F6EB63E3}"/>
                    </a:ext>
                  </a:extLst>
                </p:cNvPr>
                <p:cNvSpPr txBox="1"/>
                <p:nvPr/>
              </p:nvSpPr>
              <p:spPr>
                <a:xfrm>
                  <a:off x="15178589" y="2385103"/>
                  <a:ext cx="1318916" cy="12618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3600">
                      <a:latin typeface="Calibri" panose="020F0502020204030204" pitchFamily="34" charset="0"/>
                      <a:cs typeface="Calibri" panose="020F0502020204030204" pitchFamily="34" charset="0"/>
                    </a:rPr>
                    <a:t>True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0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sz="4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AB0C30D4-19D1-4331-B39A-0065F6EB6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8589" y="2385103"/>
                  <a:ext cx="1318916" cy="1261884"/>
                </a:xfrm>
                <a:prstGeom prst="rect">
                  <a:avLst/>
                </a:prstGeom>
                <a:blipFill>
                  <a:blip r:embed="rId5"/>
                  <a:stretch>
                    <a:fillRect l="-2315" t="-7246" r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609687B-515F-4382-B7BA-FEC9B5BFDC59}"/>
                    </a:ext>
                  </a:extLst>
                </p:cNvPr>
                <p:cNvSpPr txBox="1"/>
                <p:nvPr/>
              </p:nvSpPr>
              <p:spPr>
                <a:xfrm>
                  <a:off x="13467257" y="2243596"/>
                  <a:ext cx="742791" cy="585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4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609687B-515F-4382-B7BA-FEC9B5BFD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7257" y="2243596"/>
                  <a:ext cx="742791" cy="5856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28EB4F0F-6772-4204-B1CE-15639028806D}"/>
                    </a:ext>
                  </a:extLst>
                </p:cNvPr>
                <p:cNvSpPr txBox="1"/>
                <p:nvPr/>
              </p:nvSpPr>
              <p:spPr>
                <a:xfrm>
                  <a:off x="12662567" y="1536969"/>
                  <a:ext cx="742791" cy="5856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4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4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28EB4F0F-6772-4204-B1CE-1563902880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2567" y="1536969"/>
                  <a:ext cx="742791" cy="58566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DB6D266-636E-4C82-8FFE-53E125828824}"/>
                </a:ext>
              </a:extLst>
            </p:cNvPr>
            <p:cNvSpPr/>
            <p:nvPr/>
          </p:nvSpPr>
          <p:spPr>
            <a:xfrm>
              <a:off x="14373899" y="3686707"/>
              <a:ext cx="19924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2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0.9</a:t>
              </a:r>
              <a:r>
                <a:rPr lang="zh-TW" altLang="en-US" sz="3200" dirty="0">
                  <a:solidFill>
                    <a:srgbClr val="00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en-US" altLang="zh-TW" sz="3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DB6D266-636E-4C82-8FFE-53E125828824}"/>
              </a:ext>
            </a:extLst>
          </p:cNvPr>
          <p:cNvSpPr/>
          <p:nvPr/>
        </p:nvSpPr>
        <p:spPr>
          <a:xfrm>
            <a:off x="14373899" y="4160254"/>
            <a:ext cx="19924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r>
              <a:rPr lang="zh-TW" altLang="en-US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3200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3200" dirty="0">
              <a:solidFill>
                <a:srgbClr val="0000CC"/>
              </a:solidFill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46924" y="1637931"/>
            <a:ext cx="8389423" cy="3844703"/>
            <a:chOff x="546924" y="1637931"/>
            <a:chExt cx="8389423" cy="384470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E82F249-5D48-431D-ADFF-AC1CCEB8A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924" y="3532293"/>
              <a:ext cx="6521527" cy="1192107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0BF0D1B-FFCC-4B05-BEDA-D2610786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00554" y="4800600"/>
              <a:ext cx="3735793" cy="64633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7789A391-402B-49FE-B234-6505F7FC6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9158" y="4902207"/>
              <a:ext cx="2500301" cy="580427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4A03730-A2A8-4354-AA9C-F7BAB1754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92718" y="1637931"/>
              <a:ext cx="4297689" cy="1891694"/>
            </a:xfrm>
            <a:prstGeom prst="rect">
              <a:avLst/>
            </a:prstGeom>
          </p:spPr>
        </p:pic>
      </p:grpSp>
      <p:grpSp>
        <p:nvGrpSpPr>
          <p:cNvPr id="7" name="群組 6"/>
          <p:cNvGrpSpPr/>
          <p:nvPr/>
        </p:nvGrpSpPr>
        <p:grpSpPr>
          <a:xfrm>
            <a:off x="354237" y="6085839"/>
            <a:ext cx="9478503" cy="3275535"/>
            <a:chOff x="354237" y="6085839"/>
            <a:chExt cx="9478503" cy="327553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2488C3-6812-4EC8-A388-EA562BE49925}"/>
                </a:ext>
              </a:extLst>
            </p:cNvPr>
            <p:cNvSpPr/>
            <p:nvPr/>
          </p:nvSpPr>
          <p:spPr>
            <a:xfrm>
              <a:off x="354237" y="6085839"/>
              <a:ext cx="5570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Binary Cross Entropy</a:t>
              </a:r>
              <a:endParaRPr lang="zh-TW" altLang="en-US" sz="3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347A8FB-C432-47BD-9C2C-E297A127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237" y="6909977"/>
              <a:ext cx="9478503" cy="1526329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F84B444-1337-438A-AB90-4964E86EC665}"/>
                </a:ext>
              </a:extLst>
            </p:cNvPr>
            <p:cNvSpPr txBox="1"/>
            <p:nvPr/>
          </p:nvSpPr>
          <p:spPr>
            <a:xfrm>
              <a:off x="416173" y="8838154"/>
              <a:ext cx="548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where</a:t>
              </a:r>
              <a:r>
                <a:rPr lang="en-US" altLang="zh-TW" sz="2800" i="1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N</a:t>
              </a:r>
              <a:r>
                <a:rPr lang="en-US" altLang="zh-TW" sz="2800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number of data points</a:t>
              </a:r>
              <a:endParaRPr lang="zh-TW" altLang="en-US" sz="2800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18939B3-2A2D-4D08-92A3-4B55A518D21E}"/>
              </a:ext>
            </a:extLst>
          </p:cNvPr>
          <p:cNvSpPr/>
          <p:nvPr/>
        </p:nvSpPr>
        <p:spPr>
          <a:xfrm>
            <a:off x="7819798" y="6369008"/>
            <a:ext cx="9243801" cy="58477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zh-TW" sz="3200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Case2 y = 0: </a:t>
            </a:r>
            <a:r>
              <a:rPr lang="en-US" altLang="zh-TW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</a:t>
            </a:r>
            <a:r>
              <a:rPr lang="en-US" altLang="zh-TW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*log </a:t>
            </a:r>
            <a:r>
              <a:rPr lang="en-US" altLang="zh-TW" sz="3200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 </a:t>
            </a:r>
            <a:r>
              <a:rPr lang="en-US" altLang="zh-TW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0)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* log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 </a:t>
            </a:r>
            <a:r>
              <a:rPr lang="en-US" altLang="zh-TW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-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zh-TW" sz="3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  <a:r>
              <a:rPr lang="en-US" altLang="zh-TW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7579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FF7ED68-1380-4A01-A23F-1075F909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with Binary Cross Entropy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7ED90BE-F1B8-49FB-9E71-074B5E79BE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7014" y="1568606"/>
                <a:ext cx="14432518" cy="23480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4000" dirty="0"/>
                  <a:t>Cross-entropy cost is structured so that the </a:t>
                </a:r>
                <a:r>
                  <a:rPr lang="en-US" altLang="zh-TW" sz="4000" dirty="0">
                    <a:solidFill>
                      <a:srgbClr val="FF0000"/>
                    </a:solidFill>
                  </a:rPr>
                  <a:t>larger the difference </a:t>
                </a:r>
                <a:r>
                  <a:rPr lang="en-US" altLang="zh-TW" sz="4000" dirty="0"/>
                  <a:t>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4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4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4000" dirty="0"/>
                  <a:t> and </a:t>
                </a:r>
                <a14:m>
                  <m:oMath xmlns:m="http://schemas.openxmlformats.org/officeDocument/2006/math">
                    <m:r>
                      <a:rPr lang="zh-TW" altLang="en-US" sz="4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4000" dirty="0"/>
                  <a:t>, the </a:t>
                </a:r>
                <a:r>
                  <a:rPr lang="en-US" altLang="zh-TW" sz="4000" dirty="0">
                    <a:solidFill>
                      <a:srgbClr val="FF0000"/>
                    </a:solidFill>
                  </a:rPr>
                  <a:t>faster</a:t>
                </a:r>
                <a:r>
                  <a:rPr lang="en-US" altLang="zh-TW" sz="4000" dirty="0"/>
                  <a:t> the neuron is able to learn. </a:t>
                </a:r>
              </a:p>
              <a:p>
                <a:endParaRPr lang="en-US" altLang="zh-TW" sz="1200" dirty="0"/>
              </a:p>
              <a:p>
                <a:r>
                  <a:rPr lang="en-US" altLang="zh-TW" sz="4000" dirty="0"/>
                  <a:t>Binary cross entropy (or</a:t>
                </a:r>
                <a:r>
                  <a:rPr lang="zh-TW" altLang="en-US" sz="4000" dirty="0"/>
                  <a:t> </a:t>
                </a:r>
                <a:r>
                  <a:rPr lang="en-US" altLang="zh-TW" sz="4000" dirty="0"/>
                  <a:t>BCE)</a:t>
                </a:r>
                <a:endParaRPr lang="zh-TW" altLang="en-US" sz="40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7ED90BE-F1B8-49FB-9E71-074B5E79B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7014" y="1568606"/>
                <a:ext cx="14432518" cy="2348075"/>
              </a:xfrm>
              <a:blipFill>
                <a:blip r:embed="rId2"/>
                <a:stretch>
                  <a:fillRect t="-2591" b="-25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CFB3F8-A78E-4B83-81BD-F19FC514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CFB5CFD6-98D6-47CB-B945-6B0F3B4E5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38185"/>
                  </p:ext>
                </p:extLst>
              </p:nvPr>
            </p:nvGraphicFramePr>
            <p:xfrm>
              <a:off x="10803731" y="3916681"/>
              <a:ext cx="5257800" cy="4053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1048653015"/>
                        </a:ext>
                      </a:extLst>
                    </a:gridCol>
                    <a:gridCol w="2194622">
                      <a:extLst>
                        <a:ext uri="{9D8B030D-6E8A-4147-A177-3AD203B41FA5}">
                          <a16:colId xmlns:a16="http://schemas.microsoft.com/office/drawing/2014/main" val="4263297457"/>
                        </a:ext>
                      </a:extLst>
                    </a:gridCol>
                    <a:gridCol w="1996378">
                      <a:extLst>
                        <a:ext uri="{9D8B030D-6E8A-4147-A177-3AD203B41FA5}">
                          <a16:colId xmlns:a16="http://schemas.microsoft.com/office/drawing/2014/main" val="21171952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3200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TW" altLang="en-US" sz="3200" b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zh-TW" altLang="en-US" sz="3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TW" altLang="en-US" sz="3200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zh-TW" altLang="en-US" sz="3200" b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b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Loss</a:t>
                          </a:r>
                          <a:endParaRPr lang="zh-TW" altLang="en-US" sz="3200" b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57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0.9997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0.00013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446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0.046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8203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0.6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0.222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1008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0.924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5092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0.055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4108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1-0.1192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0.055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319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CFB5CFD6-98D6-47CB-B945-6B0F3B4E50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38185"/>
                  </p:ext>
                </p:extLst>
              </p:nvPr>
            </p:nvGraphicFramePr>
            <p:xfrm>
              <a:off x="10803731" y="3916681"/>
              <a:ext cx="5257800" cy="4053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66800">
                      <a:extLst>
                        <a:ext uri="{9D8B030D-6E8A-4147-A177-3AD203B41FA5}">
                          <a16:colId xmlns:a16="http://schemas.microsoft.com/office/drawing/2014/main" val="1048653015"/>
                        </a:ext>
                      </a:extLst>
                    </a:gridCol>
                    <a:gridCol w="2194622">
                      <a:extLst>
                        <a:ext uri="{9D8B030D-6E8A-4147-A177-3AD203B41FA5}">
                          <a16:colId xmlns:a16="http://schemas.microsoft.com/office/drawing/2014/main" val="4263297457"/>
                        </a:ext>
                      </a:extLst>
                    </a:gridCol>
                    <a:gridCol w="1996378">
                      <a:extLst>
                        <a:ext uri="{9D8B030D-6E8A-4147-A177-3AD203B41FA5}">
                          <a16:colId xmlns:a16="http://schemas.microsoft.com/office/drawing/2014/main" val="211719526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571" t="-12632" r="-396571" b="-6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8889" t="-12632" r="-92778" b="-63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b="1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Loss</a:t>
                          </a:r>
                          <a:endParaRPr lang="zh-TW" altLang="en-US" sz="3200" b="1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275738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0.9997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0.00013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9446789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0.046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682032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0.6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0.222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100820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0.924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50922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0.055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410812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1-0.1192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320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0.055</a:t>
                          </a:r>
                          <a:endParaRPr lang="zh-TW" altLang="en-US" sz="320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3191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DF69D4-5941-4A7F-8A95-F1DD91B0BFFD}"/>
                  </a:ext>
                </a:extLst>
              </p:cNvPr>
              <p:cNvSpPr/>
              <p:nvPr/>
            </p:nvSpPr>
            <p:spPr>
              <a:xfrm>
                <a:off x="1354931" y="3926607"/>
                <a:ext cx="8522333" cy="1477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3200" b="0" i="1" dirty="0" smtClean="0">
                          <a:latin typeface="Cambria Math" panose="02040503050406030204" pitchFamily="18" charset="0"/>
                        </a:rPr>
                        <m:t>𝑜𝑠𝑠</m:t>
                      </m:r>
                      <m:r>
                        <a:rPr lang="en-US" altLang="zh-TW" sz="320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3200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TW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TW" alt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3200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TW" altLang="en-US" sz="3200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TW" alt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sz="3200" dirty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3200" b="0" i="0" dirty="0" smtClean="0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sz="32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32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3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32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zh-TW" alt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TW" altLang="en-US" sz="3200" dirty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3200" b="0" i="0" dirty="0" smtClean="0">
                                      <a:latin typeface="Cambria Math" panose="02040503050406030204" pitchFamily="18" charset="0"/>
                                    </a:rPr>
                                    <m:t>og</m:t>
                                  </m:r>
                                  <m:r>
                                    <a:rPr lang="en-US" altLang="zh-TW" sz="3200" b="0" i="0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3200" b="0" i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3200" b="0" i="0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3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32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3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DF69D4-5941-4A7F-8A95-F1DD91B0B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931" y="3926607"/>
                <a:ext cx="8522333" cy="14770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5CE24D0-662A-47DD-9FB9-2D557CEA81F8}"/>
              </a:ext>
            </a:extLst>
          </p:cNvPr>
          <p:cNvSpPr txBox="1"/>
          <p:nvPr/>
        </p:nvSpPr>
        <p:spPr>
          <a:xfrm>
            <a:off x="1472412" y="5663625"/>
            <a:ext cx="59120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altLang="zh-TW" sz="3200" i="1" dirty="0"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  <a:r>
              <a:rPr lang="en-US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: number of data points</a:t>
            </a:r>
            <a:endParaRPr lang="zh-TW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2251871" y="6629400"/>
            <a:ext cx="5961060" cy="2590800"/>
            <a:chOff x="2251871" y="6629400"/>
            <a:chExt cx="5961060" cy="25908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1871" y="6629400"/>
              <a:ext cx="5470384" cy="2590800"/>
            </a:xfrm>
            <a:prstGeom prst="rect">
              <a:avLst/>
            </a:prstGeom>
          </p:spPr>
        </p:pic>
        <p:sp>
          <p:nvSpPr>
            <p:cNvPr id="7" name="右大括弧 6"/>
            <p:cNvSpPr/>
            <p:nvPr/>
          </p:nvSpPr>
          <p:spPr>
            <a:xfrm rot="5400000" flipH="1">
              <a:off x="6573804" y="6774557"/>
              <a:ext cx="277705" cy="1019348"/>
            </a:xfrm>
            <a:prstGeom prst="rightBrace">
              <a:avLst>
                <a:gd name="adj1" fmla="val 24397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202982" y="6741912"/>
              <a:ext cx="1709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BCE</a:t>
              </a:r>
              <a:r>
                <a:rPr lang="zh-TW" altLang="en-US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TW" dirty="0">
                  <a:latin typeface="Arial" pitchFamily="34" charset="0"/>
                  <a:cs typeface="Arial" pitchFamily="34" charset="0"/>
                </a:rPr>
                <a:t>loss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990066" y="6629400"/>
              <a:ext cx="1207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09049" y="7924800"/>
              <a:ext cx="1103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ground</a:t>
              </a:r>
            </a:p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truth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89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E09B86B-AC31-47FD-83D0-7BD6C0DC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32" y="122151"/>
            <a:ext cx="12458699" cy="1192107"/>
          </a:xfrm>
        </p:spPr>
        <p:txBody>
          <a:bodyPr>
            <a:noAutofit/>
          </a:bodyPr>
          <a:lstStyle/>
          <a:p>
            <a:pPr algn="l"/>
            <a:r>
              <a:rPr lang="en-US" altLang="zh-TW" sz="4400" dirty="0"/>
              <a:t>Multi-Class Classification with Softmax Regression</a:t>
            </a:r>
            <a:endParaRPr lang="zh-TW" altLang="en-US" sz="44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2F9708-8B1E-47FC-95B5-874FC12B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714613" y="7654171"/>
            <a:ext cx="16315386" cy="1220270"/>
            <a:chOff x="714613" y="7821811"/>
            <a:chExt cx="16315386" cy="1220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F299589-0702-4E4A-B0D3-F7244809730A}"/>
                    </a:ext>
                  </a:extLst>
                </p:cNvPr>
                <p:cNvSpPr txBox="1"/>
                <p:nvPr/>
              </p:nvSpPr>
              <p:spPr>
                <a:xfrm>
                  <a:off x="714613" y="7821811"/>
                  <a:ext cx="12881411" cy="12202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TW" altLang="en-US" sz="280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TW" alt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800" i="0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TW" altLang="en-US" sz="28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TW" altLang="en-US" sz="280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zh-TW" altLang="en-US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2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280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TW" altLang="en-US" sz="28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d>
                              <m:dPr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8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sz="28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 0.01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8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800" b="0" i="1" dirty="0" smtClean="0">
                                    <a:solidFill>
                                      <a:srgbClr val="0000CC"/>
                                    </a:solidFill>
                                    <a:latin typeface="Cambria Math" panose="02040503050406030204" pitchFamily="18" charset="0"/>
                                  </a:rPr>
                                  <m:t>0.01</m:t>
                                </m:r>
                              </m:e>
                            </m:d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 0.98</m:t>
                            </m:r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≈0.02</m:t>
                            </m:r>
                          </m:e>
                        </m:nary>
                      </m:oMath>
                    </m:oMathPara>
                  </a14:m>
                  <a:endParaRPr lang="zh-TW" altLang="en-US" sz="28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7F299589-0702-4E4A-B0D3-F724480973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13" y="7821811"/>
                  <a:ext cx="12881411" cy="122027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C14D8BC-C04A-456F-BD2B-C8DF9A77DE1E}"/>
                </a:ext>
              </a:extLst>
            </p:cNvPr>
            <p:cNvSpPr txBox="1"/>
            <p:nvPr/>
          </p:nvSpPr>
          <p:spPr>
            <a:xfrm>
              <a:off x="14058199" y="8282511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// (</a:t>
              </a:r>
              <a:r>
                <a:rPr lang="en-US" altLang="zh-TW" sz="24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rPr>
                <a:t>0.98  0.01  0.01</a:t>
              </a: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13596024" y="115620"/>
            <a:ext cx="3474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itchFamily="34" charset="0"/>
                <a:cs typeface="Arial" pitchFamily="34" charset="0"/>
              </a:rPr>
              <a:t>         294           3          3</a:t>
            </a:r>
          </a:p>
          <a:p>
            <a:r>
              <a:rPr lang="en-US" altLang="zh-TW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0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Arial" pitchFamily="34" charset="0"/>
                <a:cs typeface="Arial" pitchFamily="34" charset="0"/>
              </a:rPr>
              <a:t> 294/300    3/300   3/300</a:t>
            </a:r>
          </a:p>
          <a:p>
            <a:r>
              <a:rPr lang="en-US" altLang="zh-TW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TW" sz="200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zh-TW" sz="200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altLang="zh-TW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0.98</a:t>
            </a:r>
            <a:r>
              <a:rPr lang="en-US" altLang="zh-TW" sz="2000" dirty="0">
                <a:latin typeface="Arial" pitchFamily="34" charset="0"/>
                <a:cs typeface="Arial" pitchFamily="34" charset="0"/>
              </a:rPr>
              <a:t>         0.01    0.01 </a:t>
            </a:r>
            <a:endParaRPr lang="zh-TW" alt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554831" y="5014883"/>
            <a:ext cx="9563100" cy="2658520"/>
            <a:chOff x="554831" y="5014883"/>
            <a:chExt cx="9563100" cy="2658520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C4357BD-7F7C-48BA-8D58-539E7DF4DC22}"/>
                </a:ext>
              </a:extLst>
            </p:cNvPr>
            <p:cNvSpPr txBox="1"/>
            <p:nvPr/>
          </p:nvSpPr>
          <p:spPr>
            <a:xfrm>
              <a:off x="554831" y="5014883"/>
              <a:ext cx="9563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Max-likelihood loss function is </a:t>
              </a:r>
              <a:r>
                <a:rPr lang="en-US" altLang="zh-TW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categorical cross entropy</a:t>
              </a:r>
              <a:endParaRPr lang="zh-TW" alt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124ADFF-DDC4-4D7B-A160-4567EF230490}"/>
                    </a:ext>
                  </a:extLst>
                </p:cNvPr>
                <p:cNvSpPr txBox="1"/>
                <p:nvPr/>
              </p:nvSpPr>
              <p:spPr>
                <a:xfrm>
                  <a:off x="1403291" y="5732710"/>
                  <a:ext cx="5555752" cy="12202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2800" b="0" i="0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TW" altLang="en-US" sz="280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TW" alt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800" i="0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TW" altLang="en-US" sz="280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zh-TW" alt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TW" altLang="en-US" sz="280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zh-TW" altLang="en-US" sz="2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28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280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TW" altLang="en-US" sz="280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nary>
                      </m:oMath>
                    </m:oMathPara>
                  </a14:m>
                  <a:endParaRPr lang="zh-TW" altLang="en-US" sz="28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124ADFF-DDC4-4D7B-A160-4567EF230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291" y="5732710"/>
                  <a:ext cx="5555752" cy="12202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9725A7D-B8E5-430B-A272-11D93C96BCB3}"/>
                </a:ext>
              </a:extLst>
            </p:cNvPr>
            <p:cNvSpPr txBox="1"/>
            <p:nvPr/>
          </p:nvSpPr>
          <p:spPr>
            <a:xfrm>
              <a:off x="1403291" y="7150183"/>
              <a:ext cx="5486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>
                  <a:latin typeface="Calibri" panose="020F0502020204030204" pitchFamily="34" charset="0"/>
                  <a:cs typeface="Calibri" panose="020F0502020204030204" pitchFamily="34" charset="0"/>
                </a:rPr>
                <a:t>where</a:t>
              </a:r>
              <a:r>
                <a:rPr lang="en-US" altLang="zh-TW" sz="2800" i="1">
                  <a:latin typeface="Calibri" panose="020F0502020204030204" pitchFamily="34" charset="0"/>
                  <a:cs typeface="Calibri" panose="020F0502020204030204" pitchFamily="34" charset="0"/>
                </a:rPr>
                <a:t> k</a:t>
              </a:r>
              <a:r>
                <a:rPr lang="en-US" altLang="zh-TW" sz="2800"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lang="en-US" altLang="zh-TW" sz="280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 of categories</a:t>
              </a:r>
              <a:r>
                <a:rPr lang="en-US" altLang="zh-TW" sz="280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TW" alt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9760724" y="1524000"/>
            <a:ext cx="7392306" cy="6010275"/>
            <a:chOff x="9760724" y="1811536"/>
            <a:chExt cx="7392306" cy="6010275"/>
          </a:xfrm>
        </p:grpSpPr>
        <p:grpSp>
          <p:nvGrpSpPr>
            <p:cNvPr id="33" name="群組 32"/>
            <p:cNvGrpSpPr/>
            <p:nvPr/>
          </p:nvGrpSpPr>
          <p:grpSpPr>
            <a:xfrm>
              <a:off x="9760724" y="1811536"/>
              <a:ext cx="7392306" cy="6010275"/>
              <a:chOff x="9760724" y="1811536"/>
              <a:chExt cx="7392306" cy="6010275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9938752" y="1811536"/>
                <a:ext cx="7214278" cy="6010275"/>
                <a:chOff x="9938752" y="1811536"/>
                <a:chExt cx="7214278" cy="601027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01359AD2-206A-4FEA-966E-088139796B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38752" y="1811536"/>
                  <a:ext cx="6010275" cy="6010275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11E145F8-BEE0-4B25-80C7-6FAFEA4DDF39}"/>
                    </a:ext>
                  </a:extLst>
                </p:cNvPr>
                <p:cNvSpPr txBox="1"/>
                <p:nvPr/>
              </p:nvSpPr>
              <p:spPr>
                <a:xfrm>
                  <a:off x="14486030" y="3325700"/>
                  <a:ext cx="2667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altLang="zh-TW" sz="2400" dirty="0">
                      <a:latin typeface="Arial" pitchFamily="34" charset="0"/>
                      <a:cs typeface="Arial" pitchFamily="34" charset="0"/>
                    </a:rPr>
                    <a:t>(</a:t>
                  </a:r>
                  <a:r>
                    <a:rPr lang="en-US" altLang="zh-TW" sz="2400" dirty="0">
                      <a:solidFill>
                        <a:srgbClr val="0000CC"/>
                      </a:solidFill>
                      <a:latin typeface="Arial" pitchFamily="34" charset="0"/>
                      <a:cs typeface="Arial" pitchFamily="34" charset="0"/>
                    </a:rPr>
                    <a:t>0.98  0.01  0.01</a:t>
                  </a:r>
                  <a:r>
                    <a:rPr lang="en-US" altLang="zh-TW" sz="2400" dirty="0">
                      <a:latin typeface="Arial" pitchFamily="34" charset="0"/>
                      <a:cs typeface="Arial" pitchFamily="34" charset="0"/>
                    </a:rPr>
                    <a:t>)</a:t>
                  </a: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4995021" y="4062829"/>
                  <a:ext cx="1690399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36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softmax</a:t>
                  </a:r>
                  <a:endParaRPr lang="zh-TW" altLang="en-US" sz="3600" dirty="0"/>
                </a:p>
              </p:txBody>
            </p:sp>
            <p:pic>
              <p:nvPicPr>
                <p:cNvPr id="21" name="Picture 2" descr="「cow」的圖片搜尋結果">
                  <a:extLst>
                    <a:ext uri="{FF2B5EF4-FFF2-40B4-BE49-F238E27FC236}">
                      <a16:creationId xmlns:a16="http://schemas.microsoft.com/office/drawing/2014/main" id="{796667B1-2FD3-4381-A3B8-2EA329C6C3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822877" y="1841809"/>
                  <a:ext cx="1581414" cy="12169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3BFD1D-422C-41CA-A7DE-34297E0FB44C}"/>
                  </a:ext>
                </a:extLst>
              </p:cNvPr>
              <p:cNvSpPr txBox="1"/>
              <p:nvPr/>
            </p:nvSpPr>
            <p:spPr>
              <a:xfrm>
                <a:off x="9760724" y="2766878"/>
                <a:ext cx="1676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>
                    <a:latin typeface="Arial" pitchFamily="34" charset="0"/>
                    <a:cs typeface="Arial" pitchFamily="34" charset="0"/>
                  </a:rPr>
                  <a:t>(</a:t>
                </a:r>
                <a:r>
                  <a:rPr lang="en-US" altLang="zh-TW" sz="36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1 0 0</a:t>
                </a:r>
                <a:r>
                  <a:rPr lang="en-US" altLang="zh-TW" sz="3600" dirty="0">
                    <a:latin typeface="Arial" pitchFamily="34" charset="0"/>
                    <a:cs typeface="Arial" pitchFamily="34" charset="0"/>
                  </a:rPr>
                  <a:t>)</a:t>
                </a:r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" name="文字方塊 17"/>
            <p:cNvSpPr txBox="1"/>
            <p:nvPr/>
          </p:nvSpPr>
          <p:spPr>
            <a:xfrm>
              <a:off x="11180992" y="406230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Cow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2474455" y="4062302"/>
              <a:ext cx="654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Cat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3479476" y="4045803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Arial" pitchFamily="34" charset="0"/>
                  <a:cs typeface="Arial" pitchFamily="34" charset="0"/>
                </a:rPr>
                <a:t>Dog</a:t>
              </a:r>
              <a:endParaRPr lang="zh-TW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1E145F8-BEE0-4B25-80C7-6FAFEA4DDF39}"/>
                </a:ext>
              </a:extLst>
            </p:cNvPr>
            <p:cNvSpPr txBox="1"/>
            <p:nvPr/>
          </p:nvSpPr>
          <p:spPr>
            <a:xfrm>
              <a:off x="11415834" y="3722366"/>
              <a:ext cx="266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TW" sz="20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rPr>
                <a:t>0.98      0.01     0.01</a:t>
              </a:r>
              <a:endParaRPr lang="en-US" altLang="zh-TW" sz="2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554831" y="1488654"/>
            <a:ext cx="8928657" cy="3351197"/>
            <a:chOff x="554831" y="1488654"/>
            <a:chExt cx="8928657" cy="3351197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358B8FC-E84B-4F57-A7D8-66A2FDE5BEA7}"/>
                </a:ext>
              </a:extLst>
            </p:cNvPr>
            <p:cNvSpPr txBox="1"/>
            <p:nvPr/>
          </p:nvSpPr>
          <p:spPr>
            <a:xfrm>
              <a:off x="554831" y="1488654"/>
              <a:ext cx="89286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3538" indent="-363538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The </a:t>
              </a:r>
              <a:r>
                <a:rPr lang="en-US" altLang="zh-TW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softmax</a:t>
              </a:r>
              <a:r>
                <a: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activation function is the analogue of the </a:t>
              </a:r>
              <a:r>
                <a:rPr lang="en-US" altLang="zh-TW" sz="3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 for more then two classes.</a:t>
              </a:r>
            </a:p>
            <a:p>
              <a:pPr marL="363538" indent="-363538">
                <a:buFont typeface="Arial" panose="020B0604020202020204" pitchFamily="34" charset="0"/>
                <a:buChar char="•"/>
              </a:pPr>
              <a:r>
                <a:rPr lang="en-US" altLang="zh-TW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Each element of the output is in between 0 and 1.</a:t>
              </a:r>
              <a:endParaRPr lang="zh-TW" alt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27898FD9-5DE0-4A85-A3E6-560AEB805EA0}"/>
                    </a:ext>
                  </a:extLst>
                </p:cNvPr>
                <p:cNvSpPr txBox="1"/>
                <p:nvPr/>
              </p:nvSpPr>
              <p:spPr>
                <a:xfrm>
                  <a:off x="881943" y="3218894"/>
                  <a:ext cx="5784789" cy="1620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altLang="zh-TW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TW" sz="2800" b="0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5"/>
                                  </m:r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800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altLang="zh-TW" sz="2800" i="1" dirty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TW" sz="28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800" dirty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altLang="zh-TW" sz="2800" i="1" dirty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2800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2800" b="0" i="1" dirty="0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b="0" i="0" dirty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00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TW" sz="2800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8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27898FD9-5DE0-4A85-A3E6-560AEB805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943" y="3218894"/>
                  <a:ext cx="5784789" cy="16209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7083747" y="3182376"/>
                  <a:ext cx="22599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// </a:t>
                  </a:r>
                  <a:r>
                    <a:rPr lang="en-US" altLang="zh-TW" sz="2400" dirty="0" err="1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exp</a:t>
                  </a:r>
                  <a:r>
                    <a:rPr lang="en-US" altLang="zh-TW" sz="2400" dirty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(</a:t>
                  </a:r>
                  <a:r>
                    <a:rPr lang="en-US" altLang="zh-TW" sz="24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TW" sz="24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zh-TW" sz="2400" dirty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):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a14:m>
                  <a:endParaRPr lang="zh-TW" altLang="en-US" sz="2400" baseline="300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747" y="3182376"/>
                  <a:ext cx="225996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4043" t="-10526" b="-28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群組 29"/>
          <p:cNvGrpSpPr/>
          <p:nvPr/>
        </p:nvGrpSpPr>
        <p:grpSpPr>
          <a:xfrm>
            <a:off x="4555331" y="8611636"/>
            <a:ext cx="12474668" cy="523220"/>
            <a:chOff x="4555331" y="8840236"/>
            <a:chExt cx="1247466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6AA8BC8-BEC3-4B72-9FF2-CFF47912C637}"/>
                    </a:ext>
                  </a:extLst>
                </p:cNvPr>
                <p:cNvSpPr/>
                <p:nvPr/>
              </p:nvSpPr>
              <p:spPr>
                <a:xfrm>
                  <a:off x="4555331" y="8840236"/>
                  <a:ext cx="873335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TW" sz="2800" b="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01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TW" sz="2800" b="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98</m:t>
                            </m:r>
                            <m:r>
                              <a:rPr lang="en-US" altLang="zh-TW" sz="2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sty m:val="p"/>
                              </m:rP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TW" sz="28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800" i="1" dirty="0" smtClean="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</m:d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altLang="zh-TW" sz="28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 0.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01=2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76AA8BC8-BEC3-4B72-9FF2-CFF47912C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331" y="8840236"/>
                  <a:ext cx="873335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C14D8BC-C04A-456F-BD2B-C8DF9A77DE1E}"/>
                </a:ext>
              </a:extLst>
            </p:cNvPr>
            <p:cNvSpPr txBox="1"/>
            <p:nvPr/>
          </p:nvSpPr>
          <p:spPr>
            <a:xfrm>
              <a:off x="14058199" y="8848726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// (</a:t>
              </a:r>
              <a:r>
                <a:rPr lang="en-US" altLang="zh-TW" sz="24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rPr>
                <a:t>0.01  0.98  0.01</a:t>
              </a: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)</a:t>
              </a:r>
            </a:p>
          </p:txBody>
        </p: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1E145F8-BEE0-4B25-80C7-6FAFEA4DDF39}"/>
              </a:ext>
            </a:extLst>
          </p:cNvPr>
          <p:cNvSpPr txBox="1"/>
          <p:nvPr/>
        </p:nvSpPr>
        <p:spPr>
          <a:xfrm>
            <a:off x="14506720" y="351100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TW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zh-TW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0.01  0.98  0.01</a:t>
            </a:r>
            <a:r>
              <a:rPr lang="en-US" altLang="zh-TW" sz="24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083826" y="9178446"/>
            <a:ext cx="986520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Arial" pitchFamily="34" charset="0"/>
                <a:cs typeface="Arial" pitchFamily="34" charset="0"/>
              </a:rPr>
              <a:t>If the prediction is close to the ground truth, the loss will be small.</a:t>
            </a:r>
            <a:endParaRPr lang="zh-TW" alt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6C9FE40C-8F45-4849-A045-7C93B5E8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Loss Function: Mean Squared Error or MSE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EFD87C-B424-4113-812E-353309AE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6A0FB5-144B-42EF-9825-96C8F79CCB09}"/>
              </a:ext>
            </a:extLst>
          </p:cNvPr>
          <p:cNvSpPr/>
          <p:nvPr/>
        </p:nvSpPr>
        <p:spPr>
          <a:xfrm>
            <a:off x="1451729" y="5571241"/>
            <a:ext cx="51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 (MSE)</a:t>
            </a:r>
            <a:endParaRPr lang="zh-TW" altLang="en-US" sz="3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2C50DC5-DE32-4211-8C07-59B7ED4D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80" y="2967860"/>
            <a:ext cx="4063418" cy="119210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B05F73-9EB5-4442-9E29-501B1A3C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65" y="4292608"/>
            <a:ext cx="3225567" cy="8193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23BCC3D-2980-4B4F-8266-01A1D3D9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552" y="6362047"/>
            <a:ext cx="6092723" cy="19812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53D1417-E622-4336-B9E9-1A46AC9EF80F}"/>
              </a:ext>
            </a:extLst>
          </p:cNvPr>
          <p:cNvSpPr/>
          <p:nvPr/>
        </p:nvSpPr>
        <p:spPr>
          <a:xfrm>
            <a:off x="1225414" y="1361399"/>
            <a:ext cx="152478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Regression applications: </a:t>
            </a:r>
          </a:p>
          <a:p>
            <a:r>
              <a:rPr lang="en-US" altLang="zh-TW" sz="3600" dirty="0">
                <a:latin typeface="Calibri" panose="020F0502020204030204" pitchFamily="34" charset="0"/>
                <a:cs typeface="Calibri" panose="020F0502020204030204" pitchFamily="34" charset="0"/>
              </a:rPr>
              <a:t>     stock price prediction, power generation forecasting, sales prediction, …</a:t>
            </a:r>
            <a:endParaRPr lang="zh-TW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F529AD-62FC-4FE3-832E-BC8CD1132AD4}"/>
              </a:ext>
            </a:extLst>
          </p:cNvPr>
          <p:cNvSpPr txBox="1"/>
          <p:nvPr/>
        </p:nvSpPr>
        <p:spPr>
          <a:xfrm>
            <a:off x="1527654" y="8568415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altLang="zh-TW" sz="2800" i="1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</a:t>
            </a:r>
            <a:r>
              <a:rPr lang="en-US" altLang="zh-TW" sz="2800" dirty="0">
                <a:solidFill>
                  <a:srgbClr val="00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number of data points</a:t>
            </a:r>
            <a:endParaRPr lang="zh-TW" altLang="en-US" sz="2800" dirty="0">
              <a:solidFill>
                <a:srgbClr val="0000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8517731" y="2539394"/>
            <a:ext cx="8266258" cy="6176934"/>
            <a:chOff x="8517731" y="2539394"/>
            <a:chExt cx="8266258" cy="6176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A7B07A21-81B6-4428-93AB-D2ABAD04D4C2}"/>
                    </a:ext>
                  </a:extLst>
                </p:cNvPr>
                <p:cNvSpPr txBox="1"/>
                <p:nvPr/>
              </p:nvSpPr>
              <p:spPr>
                <a:xfrm>
                  <a:off x="8598800" y="7239000"/>
                  <a:ext cx="8185189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32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Predictions and ground truths of five data points: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altLang="zh-TW" sz="3200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sz="3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a14:m>
                  <a:endParaRPr lang="en-US" altLang="zh-TW" sz="3200" b="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A7B07A21-81B6-4428-93AB-D2ABAD04D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800" y="7239000"/>
                  <a:ext cx="8185189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3055" t="-8678" r="-193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群組 6"/>
            <p:cNvGrpSpPr/>
            <p:nvPr/>
          </p:nvGrpSpPr>
          <p:grpSpPr>
            <a:xfrm>
              <a:off x="8517731" y="2539394"/>
              <a:ext cx="7816276" cy="4254621"/>
              <a:chOff x="8517731" y="2539394"/>
              <a:chExt cx="7816276" cy="4254621"/>
            </a:xfrm>
          </p:grpSpPr>
          <p:pic>
            <p:nvPicPr>
              <p:cNvPr id="13314" name="Picture 2" descr="「neural network」的圖片搜尋結果">
                <a:extLst>
                  <a:ext uri="{FF2B5EF4-FFF2-40B4-BE49-F238E27FC236}">
                    <a16:creationId xmlns:a16="http://schemas.microsoft.com/office/drawing/2014/main" id="{1379140F-0922-4D25-AEC5-C4EA7994A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7731" y="3179086"/>
                <a:ext cx="5552211" cy="3614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16A55D80-7181-4F6F-8775-60A3B679973E}"/>
                      </a:ext>
                    </a:extLst>
                  </p:cNvPr>
                  <p:cNvSpPr txBox="1"/>
                  <p:nvPr/>
                </p:nvSpPr>
                <p:spPr>
                  <a:xfrm>
                    <a:off x="13672437" y="4239997"/>
                    <a:ext cx="99060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sz="4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zh-TW" altLang="en-US" sz="4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16A55D80-7181-4F6F-8775-60A3B67997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72437" y="4239997"/>
                    <a:ext cx="990600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8F3E79C7-7283-451B-9F85-E2EDED9F03F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0378" y="3870665"/>
                    <a:ext cx="1623629" cy="10772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Ground Truth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4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44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8F3E79C7-7283-451B-9F85-E2EDED9F03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0378" y="3870665"/>
                    <a:ext cx="1623629" cy="107721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759" t="-3390" r="-375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8714CAD6-83CB-4B11-B344-6A411DBDDDE2}"/>
                      </a:ext>
                    </a:extLst>
                  </p:cNvPr>
                  <p:cNvSpPr txBox="1"/>
                  <p:nvPr/>
                </p:nvSpPr>
                <p:spPr>
                  <a:xfrm>
                    <a:off x="12556331" y="3393482"/>
                    <a:ext cx="91440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oMath>
                      </m:oMathPara>
                    </a14:m>
                    <a:endParaRPr lang="zh-TW" altLang="en-US" sz="4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8714CAD6-83CB-4B11-B344-6A411DBDDD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56331" y="3393482"/>
                    <a:ext cx="914400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DE281DE8-22F7-4019-9812-154BF8E79A5E}"/>
                      </a:ext>
                    </a:extLst>
                  </p:cNvPr>
                  <p:cNvSpPr txBox="1"/>
                  <p:nvPr/>
                </p:nvSpPr>
                <p:spPr>
                  <a:xfrm>
                    <a:off x="11565731" y="2539394"/>
                    <a:ext cx="914400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oMath>
                      </m:oMathPara>
                    </a14:m>
                    <a:endParaRPr lang="zh-TW" altLang="en-US" sz="4000" dirty="0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DE281DE8-22F7-4019-9812-154BF8E79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65731" y="2539394"/>
                    <a:ext cx="914400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15EEE7D-C6F2-457E-A1F2-79FECBA45092}"/>
                  </a:ext>
                </a:extLst>
              </p:cNvPr>
              <p:cNvSpPr txBox="1"/>
              <p:nvPr/>
            </p:nvSpPr>
            <p:spPr>
              <a:xfrm>
                <a:off x="14371440" y="5312872"/>
                <a:ext cx="12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>
                    <a:latin typeface="Arial" pitchFamily="34" charset="0"/>
                    <a:cs typeface="Arial" pitchFamily="34" charset="0"/>
                  </a:rPr>
                  <a:t>Loss</a:t>
                </a:r>
                <a:endParaRPr lang="zh-TW" alt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右大括弧 5">
                <a:extLst>
                  <a:ext uri="{FF2B5EF4-FFF2-40B4-BE49-F238E27FC236}">
                    <a16:creationId xmlns:a16="http://schemas.microsoft.com/office/drawing/2014/main" id="{0D33BA1B-88A0-4B41-ACB0-0A8FFDF3101F}"/>
                  </a:ext>
                </a:extLst>
              </p:cNvPr>
              <p:cNvSpPr/>
              <p:nvPr/>
            </p:nvSpPr>
            <p:spPr>
              <a:xfrm rot="5400000">
                <a:off x="14678392" y="4475100"/>
                <a:ext cx="283602" cy="1404000"/>
              </a:xfrm>
              <a:prstGeom prst="rightBrace">
                <a:avLst>
                  <a:gd name="adj1" fmla="val 32471"/>
                  <a:gd name="adj2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667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69132" y="122151"/>
            <a:ext cx="9296399" cy="1192107"/>
          </a:xfrm>
        </p:spPr>
        <p:txBody>
          <a:bodyPr>
            <a:normAutofit/>
          </a:bodyPr>
          <a:lstStyle/>
          <a:p>
            <a:pPr algn="l"/>
            <a:r>
              <a:rPr lang="en-US" altLang="zh-TW" sz="5400" dirty="0"/>
              <a:t>Popular Performance Metrics</a:t>
            </a:r>
            <a:endParaRPr lang="zh-TW" altLang="en-US" sz="54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4294967295"/>
              </p:nvPr>
            </p:nvSpPr>
            <p:spPr>
              <a:xfrm>
                <a:off x="612564" y="2947986"/>
                <a:ext cx="9159463" cy="665321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MAE (Mean absolute error)</a:t>
                </a:r>
              </a:p>
              <a:p>
                <a:pPr marL="1690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MSE (Mean squared error)</a:t>
                </a:r>
              </a:p>
              <a:p>
                <a:pPr marL="1690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TW" sz="2400" b="0" i="1" smtClean="0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en-US" altLang="zh-TW" sz="2400" dirty="0"/>
                  <a:t>RMSE (Root mean square error)</a:t>
                </a:r>
              </a:p>
              <a:p>
                <a:pPr marL="1690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rgbClr val="00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MAPE (Mean absolute percentage error)</a:t>
                </a:r>
              </a:p>
              <a:p>
                <a:pPr marL="1690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srgbClr val="0033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400" i="1">
                                  <a:solidFill>
                                    <a:srgbClr val="0033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srgbClr val="00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3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rgbClr val="0033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3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TW" sz="2400" i="1">
                          <a:solidFill>
                            <a:srgbClr val="0033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12564" y="2947986"/>
                <a:ext cx="9159463" cy="6653214"/>
              </a:xfrm>
              <a:blipFill>
                <a:blip r:embed="rId2"/>
                <a:stretch>
                  <a:fillRect t="-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23"/>
          <p:cNvGrpSpPr/>
          <p:nvPr/>
        </p:nvGrpSpPr>
        <p:grpSpPr>
          <a:xfrm>
            <a:off x="9309605" y="2455844"/>
            <a:ext cx="6828126" cy="2896244"/>
            <a:chOff x="10229166" y="914400"/>
            <a:chExt cx="6828126" cy="2896244"/>
          </a:xfrm>
        </p:grpSpPr>
        <p:sp>
          <p:nvSpPr>
            <p:cNvPr id="7" name="圓柱 6"/>
            <p:cNvSpPr/>
            <p:nvPr/>
          </p:nvSpPr>
          <p:spPr>
            <a:xfrm>
              <a:off x="10229166" y="1700615"/>
              <a:ext cx="1143000" cy="1729756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b="1" dirty="0"/>
                <a:t>Data</a:t>
              </a:r>
              <a:endParaRPr lang="zh-TW" altLang="en-US" b="1" dirty="0"/>
            </a:p>
          </p:txBody>
        </p:sp>
        <p:sp>
          <p:nvSpPr>
            <p:cNvPr id="8" name="圓柱 7"/>
            <p:cNvSpPr/>
            <p:nvPr/>
          </p:nvSpPr>
          <p:spPr>
            <a:xfrm>
              <a:off x="11870586" y="914400"/>
              <a:ext cx="1639194" cy="1091013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65000"/>
                    </a:schemeClr>
                  </a:solidFill>
                </a:rPr>
                <a:t>Training</a:t>
              </a:r>
              <a:endParaRPr lang="zh-TW" altLang="en-US" sz="24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圓柱 8"/>
            <p:cNvSpPr/>
            <p:nvPr/>
          </p:nvSpPr>
          <p:spPr>
            <a:xfrm>
              <a:off x="11870586" y="2198997"/>
              <a:ext cx="1582637" cy="767021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Validation</a:t>
              </a:r>
              <a:endParaRPr lang="zh-TW" altLang="en-US" b="1" dirty="0"/>
            </a:p>
          </p:txBody>
        </p:sp>
        <p:sp>
          <p:nvSpPr>
            <p:cNvPr id="10" name="圓柱 9"/>
            <p:cNvSpPr/>
            <p:nvPr/>
          </p:nvSpPr>
          <p:spPr>
            <a:xfrm>
              <a:off x="12097203" y="3187157"/>
              <a:ext cx="799206" cy="623487"/>
            </a:xfrm>
            <a:prstGeom prst="can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/>
                <a:t>Test</a:t>
              </a:r>
              <a:endParaRPr lang="zh-TW" altLang="en-US" b="1" dirty="0"/>
            </a:p>
          </p:txBody>
        </p:sp>
        <p:cxnSp>
          <p:nvCxnSpPr>
            <p:cNvPr id="11" name="直線單箭頭接點 10"/>
            <p:cNvCxnSpPr>
              <a:stCxn id="7" idx="4"/>
              <a:endCxn id="8" idx="2"/>
            </p:cNvCxnSpPr>
            <p:nvPr/>
          </p:nvCxnSpPr>
          <p:spPr>
            <a:xfrm flipV="1">
              <a:off x="11372166" y="1459907"/>
              <a:ext cx="498420" cy="1105586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4"/>
              <a:endCxn id="9" idx="2"/>
            </p:cNvCxnSpPr>
            <p:nvPr/>
          </p:nvCxnSpPr>
          <p:spPr>
            <a:xfrm>
              <a:off x="11372166" y="2565493"/>
              <a:ext cx="498420" cy="1701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>
              <a:stCxn id="7" idx="4"/>
              <a:endCxn id="10" idx="2"/>
            </p:cNvCxnSpPr>
            <p:nvPr/>
          </p:nvCxnSpPr>
          <p:spPr>
            <a:xfrm>
              <a:off x="11372166" y="2565493"/>
              <a:ext cx="725037" cy="933408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8200" y="1734805"/>
              <a:ext cx="1470912" cy="1452352"/>
            </a:xfrm>
            <a:prstGeom prst="rect">
              <a:avLst/>
            </a:prstGeom>
          </p:spPr>
        </p:pic>
        <p:cxnSp>
          <p:nvCxnSpPr>
            <p:cNvPr id="15" name="直線單箭頭接點 14"/>
            <p:cNvCxnSpPr>
              <a:stCxn id="8" idx="4"/>
              <a:endCxn id="14" idx="1"/>
            </p:cNvCxnSpPr>
            <p:nvPr/>
          </p:nvCxnSpPr>
          <p:spPr>
            <a:xfrm>
              <a:off x="13509780" y="1459907"/>
              <a:ext cx="498420" cy="100107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9" idx="4"/>
              <a:endCxn id="14" idx="1"/>
            </p:cNvCxnSpPr>
            <p:nvPr/>
          </p:nvCxnSpPr>
          <p:spPr>
            <a:xfrm flipV="1">
              <a:off x="13453223" y="2460981"/>
              <a:ext cx="554977" cy="121527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0" idx="4"/>
            </p:cNvCxnSpPr>
            <p:nvPr/>
          </p:nvCxnSpPr>
          <p:spPr>
            <a:xfrm flipV="1">
              <a:off x="12896409" y="2582507"/>
              <a:ext cx="1162329" cy="916394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5337631" y="2552589"/>
              <a:ext cx="17196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Performance </a:t>
              </a:r>
            </a:p>
            <a:p>
              <a:pPr algn="ctr"/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(metric)</a:t>
              </a:r>
              <a:endParaRPr lang="zh-TW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3021455" y="3247920"/>
              <a:ext cx="157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evaluation</a:t>
              </a:r>
              <a:endParaRPr lang="zh-TW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>
              <a:off x="14008200" y="1544305"/>
              <a:ext cx="1619772" cy="916676"/>
            </a:xfrm>
            <a:prstGeom prst="arc">
              <a:avLst>
                <a:gd name="adj1" fmla="val 10132131"/>
                <a:gd name="adj2" fmla="val 998465"/>
              </a:avLst>
            </a:prstGeom>
            <a:ln w="28575">
              <a:headEnd type="triangle" w="lg" len="lg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4765087" y="1152601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Loss</a:t>
              </a:r>
              <a:endParaRPr lang="zh-TW" altLang="en-US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15627972" y="2460981"/>
              <a:ext cx="4320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D169BE0-5579-257D-F99D-84694815C7C4}"/>
              </a:ext>
            </a:extLst>
          </p:cNvPr>
          <p:cNvGrpSpPr/>
          <p:nvPr/>
        </p:nvGrpSpPr>
        <p:grpSpPr>
          <a:xfrm>
            <a:off x="9260656" y="7822717"/>
            <a:ext cx="7290933" cy="1477328"/>
            <a:chOff x="9260656" y="7822717"/>
            <a:chExt cx="7290933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A7B07A21-81B6-4428-93AB-D2ABAD04D4C2}"/>
                    </a:ext>
                  </a:extLst>
                </p:cNvPr>
                <p:cNvSpPr txBox="1"/>
                <p:nvPr/>
              </p:nvSpPr>
              <p:spPr>
                <a:xfrm>
                  <a:off x="9260656" y="7822717"/>
                  <a:ext cx="5599738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3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regression problems:</a:t>
                  </a:r>
                </a:p>
                <a:p>
                  <a:r>
                    <a:rPr lang="zh-TW" altLang="en-US" sz="3200" dirty="0"/>
                    <a:t>   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3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a14:m>
                  <a:endParaRPr lang="en-US" altLang="zh-TW" sz="3200" b="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TW" sz="3200" b="0" dirty="0"/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sz="3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a14:m>
                  <a:endParaRPr lang="en-US" altLang="zh-TW" sz="3200" b="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A7B07A21-81B6-4428-93AB-D2ABAD04D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656" y="7822717"/>
                  <a:ext cx="5599738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4353" t="-864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791359B-7381-0AB4-5862-F9AAF69F2F35}"/>
                </a:ext>
              </a:extLst>
            </p:cNvPr>
            <p:cNvSpPr txBox="1"/>
            <p:nvPr/>
          </p:nvSpPr>
          <p:spPr>
            <a:xfrm>
              <a:off x="15173784" y="8665027"/>
              <a:ext cx="1377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i="1" dirty="0">
                  <a:latin typeface="Arial" pitchFamily="34" charset="0"/>
                  <a:cs typeface="Arial" pitchFamily="34" charset="0"/>
                </a:rPr>
                <a:t>N</a:t>
              </a:r>
              <a:r>
                <a:rPr lang="zh-TW" altLang="en-US" sz="24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= 5</a:t>
              </a:r>
              <a:endParaRPr lang="zh-TW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A7990DA-E584-DB1B-9D64-23BC24B19DFC}"/>
              </a:ext>
            </a:extLst>
          </p:cNvPr>
          <p:cNvGrpSpPr/>
          <p:nvPr/>
        </p:nvGrpSpPr>
        <p:grpSpPr>
          <a:xfrm>
            <a:off x="623716" y="471257"/>
            <a:ext cx="14084695" cy="2647674"/>
            <a:chOff x="623716" y="471257"/>
            <a:chExt cx="14084695" cy="2647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0984833" y="471257"/>
                  <a:ext cx="3723578" cy="1285480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latin typeface="Arial" pitchFamily="34" charset="0"/>
                      <a:cs typeface="Arial" pitchFamily="34" charset="0"/>
                    </a:rPr>
                    <a:t>Indicator function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if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𝑡𝑟𝑢𝑒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if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𝑓𝑎𝑙𝑠𝑒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altLang="zh-TW" sz="24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4833" y="471257"/>
                  <a:ext cx="3723578" cy="1285480"/>
                </a:xfrm>
                <a:prstGeom prst="rect">
                  <a:avLst/>
                </a:prstGeom>
                <a:blipFill>
                  <a:blip r:embed="rId5"/>
                  <a:stretch>
                    <a:fillRect l="-2619" t="-33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內容版面配置區 3">
                  <a:extLst>
                    <a:ext uri="{FF2B5EF4-FFF2-40B4-BE49-F238E27FC236}">
                      <a16:creationId xmlns:a16="http://schemas.microsoft.com/office/drawing/2014/main" id="{9665F376-162B-1E4D-C028-135FD9F4DE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3716" y="1279899"/>
                  <a:ext cx="9159463" cy="1839032"/>
                </a:xfrm>
                <a:prstGeom prst="rect">
                  <a:avLst/>
                </a:prstGeom>
              </p:spPr>
              <p:txBody>
                <a:bodyPr vert="horz" lIns="54864" tIns="91440" rtlCol="0">
                  <a:noAutofit/>
                </a:bodyPr>
                <a:lstStyle>
                  <a:lvl1pPr marL="624221" indent="-455161" algn="l" rtl="0" eaLnBrk="1" latinLnBrk="0" hangingPunct="1">
                    <a:spcBef>
                      <a:spcPts val="0"/>
                    </a:spcBef>
                    <a:buClr>
                      <a:schemeClr val="accent1"/>
                    </a:buClr>
                    <a:buSzPct val="80000"/>
                    <a:buFont typeface="Wingdings 2"/>
                    <a:buChar char=""/>
                    <a:defRPr kumimoji="0" sz="4551"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1pPr>
                  <a:lvl2pPr marL="1040368" indent="-39013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100000"/>
                    <a:buFont typeface="Wingdings" pitchFamily="2" charset="2"/>
                    <a:buChar char="§"/>
                    <a:defRPr kumimoji="0" sz="3982"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2pPr>
                  <a:lvl3pPr marL="1417501" indent="-325115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100000"/>
                    <a:buFont typeface="Wingdings" pitchFamily="2" charset="2"/>
                    <a:buChar char="§"/>
                    <a:defRPr kumimoji="0" sz="3413"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3pPr>
                  <a:lvl4pPr marL="1729611" indent="-26009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100000"/>
                    <a:buFont typeface="Wingdings" pitchFamily="2" charset="2"/>
                    <a:buChar char="§"/>
                    <a:defRPr kumimoji="0" sz="2844" kern="1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4pPr>
                  <a:lvl5pPr marL="2028717" indent="-26009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100000"/>
                    <a:buFont typeface="Wingdings" pitchFamily="2" charset="2"/>
                    <a:buChar char="§"/>
                    <a:defRPr kumimoji="0" lang="en-US" sz="2844" kern="1200" smtClean="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5pPr>
                  <a:lvl6pPr marL="2314818" indent="-260092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100000"/>
                    <a:buFont typeface="Wingdings 2"/>
                    <a:buChar char=""/>
                    <a:defRPr kumimoji="0" sz="284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600919" indent="-260092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100000"/>
                    <a:buFont typeface="Wingdings 2"/>
                    <a:buChar char=""/>
                    <a:defRPr kumimoji="0" sz="25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887020" indent="-260092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Font typeface="Wingdings 2" pitchFamily="18" charset="2"/>
                    <a:buChar char=""/>
                    <a:defRPr kumimoji="0" sz="256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173122" indent="-26009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Font typeface="Wingdings 2" pitchFamily="18" charset="2"/>
                    <a:buChar char=""/>
                    <a:defRPr kumimoji="0" sz="256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  <a:extLst/>
                </a:lstStyle>
                <a:p>
                  <a:pPr>
                    <a:spcAft>
                      <a:spcPts val="1200"/>
                    </a:spcAft>
                  </a:pPr>
                  <a:r>
                    <a:rPr lang="en-US" altLang="zh-TW" sz="2400" dirty="0"/>
                    <a:t>Accuracy</a:t>
                  </a:r>
                  <a:r>
                    <a:rPr lang="zh-TW" altLang="en-US" sz="2400" dirty="0"/>
                    <a:t> </a:t>
                  </a:r>
                  <a:r>
                    <a:rPr lang="en-US" altLang="zh-TW" sz="2400" dirty="0"/>
                    <a:t>          //for classification problems</a:t>
                  </a:r>
                </a:p>
                <a:p>
                  <a:pPr marL="169060" indent="0">
                    <a:spcBef>
                      <a:spcPts val="1200"/>
                    </a:spcBef>
                    <a:spcAft>
                      <a:spcPts val="1200"/>
                    </a:spcAft>
                    <a:buFont typeface="Wingdings 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solidFill>
                              <a:srgbClr val="003300"/>
                            </a:solidFill>
                            <a:latin typeface="Cambria Math" panose="02040503050406030204" pitchFamily="18" charset="0"/>
                          </a:rPr>
                          <m:t>𝐴𝐶𝐶</m:t>
                        </m:r>
                        <m:r>
                          <a:rPr lang="en-US" altLang="zh-TW" sz="2400" i="1" smtClean="0">
                            <a:solidFill>
                              <a:srgbClr val="0033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 smtClean="0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TW" sz="2400" i="1" smtClean="0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400" i="1">
                                        <a:solidFill>
                                          <a:srgbClr val="00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solidFill>
                                          <a:srgbClr val="00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i="1" smtClean="0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srgbClr val="0033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2400" i="1" smtClean="0">
                                <a:solidFill>
                                  <a:srgbClr val="0033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altLang="zh-TW" sz="2400" dirty="0"/>
                </a:p>
              </p:txBody>
            </p:sp>
          </mc:Choice>
          <mc:Fallback xmlns="">
            <p:sp>
              <p:nvSpPr>
                <p:cNvPr id="26" name="內容版面配置區 3">
                  <a:extLst>
                    <a:ext uri="{FF2B5EF4-FFF2-40B4-BE49-F238E27FC236}">
                      <a16:creationId xmlns:a16="http://schemas.microsoft.com/office/drawing/2014/main" id="{9665F376-162B-1E4D-C028-135FD9F4DE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16" y="1279899"/>
                  <a:ext cx="9159463" cy="1839032"/>
                </a:xfrm>
                <a:prstGeom prst="rect">
                  <a:avLst/>
                </a:prstGeom>
                <a:blipFill>
                  <a:blip r:embed="rId6"/>
                  <a:stretch>
                    <a:fillRect t="-3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81BC0FB-A84B-BE06-9862-74372879EF39}"/>
              </a:ext>
            </a:extLst>
          </p:cNvPr>
          <p:cNvGrpSpPr/>
          <p:nvPr/>
        </p:nvGrpSpPr>
        <p:grpSpPr>
          <a:xfrm>
            <a:off x="9262540" y="5981780"/>
            <a:ext cx="6600147" cy="1477328"/>
            <a:chOff x="9262540" y="5981780"/>
            <a:chExt cx="6600147" cy="1477328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AF33BAA0-78BC-8B2C-3EDA-BB05AC42667E}"/>
                </a:ext>
              </a:extLst>
            </p:cNvPr>
            <p:cNvSpPr txBox="1"/>
            <p:nvPr/>
          </p:nvSpPr>
          <p:spPr>
            <a:xfrm>
              <a:off x="14484882" y="6703833"/>
              <a:ext cx="1377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i="1" dirty="0">
                  <a:latin typeface="Arial" pitchFamily="34" charset="0"/>
                  <a:cs typeface="Arial" pitchFamily="34" charset="0"/>
                </a:rPr>
                <a:t>N</a:t>
              </a:r>
              <a:r>
                <a:rPr lang="zh-TW" altLang="en-US" sz="24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= 10</a:t>
              </a:r>
              <a:endParaRPr lang="zh-TW" altLang="en-US" sz="2400" dirty="0">
                <a:latin typeface="Arial" pitchFamily="34" charset="0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40E012F-508B-566D-F7DC-0A58CBBE4FE4}"/>
                    </a:ext>
                  </a:extLst>
                </p:cNvPr>
                <p:cNvSpPr txBox="1"/>
                <p:nvPr/>
              </p:nvSpPr>
              <p:spPr>
                <a:xfrm>
                  <a:off x="9262540" y="5981780"/>
                  <a:ext cx="4582986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sz="3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For classification problems:</a:t>
                  </a:r>
                </a:p>
                <a:p>
                  <a:r>
                    <a:rPr lang="zh-TW" altLang="en-US" sz="3200" dirty="0"/>
                    <a:t>    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endParaRPr lang="en-US" altLang="zh-TW" sz="3200" i="1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TW" sz="3200" dirty="0"/>
                    <a:t>     </a:t>
                  </a:r>
                  <a14:m>
                    <m:oMath xmlns:m="http://schemas.openxmlformats.org/officeDocument/2006/math">
                      <m:r>
                        <a:rPr lang="en-US" altLang="zh-TW" sz="3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TW" sz="3200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a14:m>
                  <a:endPara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40E012F-508B-566D-F7DC-0A58CBBE4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2540" y="5981780"/>
                  <a:ext cx="4582986" cy="1477328"/>
                </a:xfrm>
                <a:prstGeom prst="rect">
                  <a:avLst/>
                </a:prstGeom>
                <a:blipFill>
                  <a:blip r:embed="rId7"/>
                  <a:stretch>
                    <a:fillRect l="-5319" t="-8642" r="-43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4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560C52-6CDB-41C3-B4A7-00C63123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2276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1300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2276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7ADC41-E52B-4CCA-AB31-957B5B2811B0}"/>
              </a:ext>
            </a:extLst>
          </p:cNvPr>
          <p:cNvSpPr/>
          <p:nvPr/>
        </p:nvSpPr>
        <p:spPr>
          <a:xfrm>
            <a:off x="499124" y="107762"/>
            <a:ext cx="7332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rPr>
              <a:t>A First Look at a Neural Network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4EC79CC-D3A0-4691-9651-85CB98A5DE9E}"/>
              </a:ext>
            </a:extLst>
          </p:cNvPr>
          <p:cNvGrpSpPr/>
          <p:nvPr/>
        </p:nvGrpSpPr>
        <p:grpSpPr>
          <a:xfrm>
            <a:off x="11636569" y="2380802"/>
            <a:ext cx="5181907" cy="4991996"/>
            <a:chOff x="12008227" y="2023167"/>
            <a:chExt cx="5181907" cy="499199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BD457A7-D950-4282-AE07-7B3A0B456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5910" y="2102751"/>
              <a:ext cx="4439426" cy="49124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8A43F87-CA32-4374-AB89-9115E12587BF}"/>
                    </a:ext>
                  </a:extLst>
                </p:cNvPr>
                <p:cNvSpPr/>
                <p:nvPr/>
              </p:nvSpPr>
              <p:spPr>
                <a:xfrm>
                  <a:off x="15525960" y="3708590"/>
                  <a:ext cx="16641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𝟕𝟖𝟒</m:t>
                            </m:r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𝟏𝟎𝟎𝟎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48A43F87-CA32-4374-AB89-9115E12587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960" y="3708590"/>
                  <a:ext cx="1664174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C4D913D-C07C-43D3-AA98-FDAA2C4925D7}"/>
                    </a:ext>
                  </a:extLst>
                </p:cNvPr>
                <p:cNvSpPr/>
                <p:nvPr/>
              </p:nvSpPr>
              <p:spPr>
                <a:xfrm>
                  <a:off x="15622809" y="5314428"/>
                  <a:ext cx="15295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𝑾</m:t>
                            </m:r>
                          </m:e>
                          <m:sub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𝟏𝟎𝟎𝟎</m:t>
                            </m:r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𝟏𝟎</m:t>
                            </m:r>
                          </m:sub>
                        </m:sSub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6C4D913D-C07C-43D3-AA98-FDAA2C4925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2809" y="5314428"/>
                  <a:ext cx="1529521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ACE62E6-6E90-4682-8734-D5F851C97B7D}"/>
                    </a:ext>
                  </a:extLst>
                </p:cNvPr>
                <p:cNvSpPr/>
                <p:nvPr/>
              </p:nvSpPr>
              <p:spPr>
                <a:xfrm>
                  <a:off x="12840839" y="2913506"/>
                  <a:ext cx="42351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ACE62E6-6E90-4682-8734-D5F851C97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0839" y="2913506"/>
                  <a:ext cx="423513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2CE5E89-3149-4511-A0FE-97AE625FD7AB}"/>
                    </a:ext>
                  </a:extLst>
                </p:cNvPr>
                <p:cNvSpPr/>
                <p:nvPr/>
              </p:nvSpPr>
              <p:spPr>
                <a:xfrm>
                  <a:off x="12533745" y="6079493"/>
                  <a:ext cx="4299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accPr>
                          <m:e>
                            <m:r>
                              <a:rPr kumimoji="0" lang="en-US" altLang="zh-TW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F2CE5E89-3149-4511-A0FE-97AE625FD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745" y="6079493"/>
                  <a:ext cx="42992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5263" r="-12857"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2211DC0-7671-4676-9A2C-495C38B4766E}"/>
                    </a:ext>
                  </a:extLst>
                </p:cNvPr>
                <p:cNvSpPr/>
                <p:nvPr/>
              </p:nvSpPr>
              <p:spPr>
                <a:xfrm>
                  <a:off x="12008227" y="4516190"/>
                  <a:ext cx="43954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𝒉</m:t>
                        </m:r>
                      </m:oMath>
                    </m:oMathPara>
                  </a14:m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2211DC0-7671-4676-9A2C-495C38B476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227" y="4516190"/>
                  <a:ext cx="43954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F9C8B59-8884-4126-9CBE-5C6622FE9670}"/>
                </a:ext>
              </a:extLst>
            </p:cNvPr>
            <p:cNvSpPr txBox="1"/>
            <p:nvPr/>
          </p:nvSpPr>
          <p:spPr>
            <a:xfrm>
              <a:off x="14671155" y="2023167"/>
              <a:ext cx="1903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28</a:t>
              </a: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  <a:sym typeface="Symbol" panose="05050102010706020507" pitchFamily="18" charset="2"/>
                </a:rPr>
                <a:t></a:t>
              </a: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28 pixels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D5FE1DD-6497-488F-9A95-56D656657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861607" y="2089304"/>
              <a:ext cx="784016" cy="773127"/>
            </a:xfrm>
            <a:prstGeom prst="rect">
              <a:avLst/>
            </a:prstGeom>
          </p:spPr>
        </p:pic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1CC88907-8645-471A-9644-398F41579685}"/>
              </a:ext>
            </a:extLst>
          </p:cNvPr>
          <p:cNvSpPr/>
          <p:nvPr/>
        </p:nvSpPr>
        <p:spPr>
          <a:xfrm>
            <a:off x="10782123" y="7279944"/>
            <a:ext cx="6021872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74625" marR="0" lvl="0" indent="-174625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Multi-class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single label problem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174625" indent="-174625" defTabSz="1300460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iteration over all the training data is called an </a:t>
            </a:r>
            <a:r>
              <a:rPr lang="en-US" altLang="zh-TW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epoch.</a:t>
            </a:r>
          </a:p>
          <a:p>
            <a:pPr marL="174625" marR="0" lvl="0" indent="-174625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One update per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batch_size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training data</a:t>
            </a:r>
          </a:p>
          <a:p>
            <a:pPr marL="174625" indent="-174625" defTabSz="1300460">
              <a:buFont typeface="Arial" panose="020B0604020202020204" pitchFamily="34" charset="0"/>
              <a:buChar char="•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60,000/128 = 469 gradient updates per epoch</a:t>
            </a:r>
          </a:p>
          <a:p>
            <a:pPr marL="174625" lvl="0" indent="-174625" defTabSz="1300460">
              <a:buFont typeface="Arial" panose="020B0604020202020204" pitchFamily="34" charset="0"/>
              <a:buChar char="•"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Perform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469*5</a:t>
            </a:r>
            <a:r>
              <a:rPr lang="zh-TW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2,345 updates in total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BF6B92-7445-452E-9FDC-893C9A350258}"/>
              </a:ext>
            </a:extLst>
          </p:cNvPr>
          <p:cNvSpPr/>
          <p:nvPr/>
        </p:nvSpPr>
        <p:spPr>
          <a:xfrm>
            <a:off x="499125" y="677713"/>
            <a:ext cx="1108966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keras.datasets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mnist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                 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#MNIST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layers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keras.utils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to_categorical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X_train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y_train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), 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X_test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y_test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 =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mnist.load_data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network =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models.Sequential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network.add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layers.Dense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(1000, activation='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relu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input_shape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=(28 * 28,)))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network.add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layers.Dense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(10, activation='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softmax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network.compile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(optimizer='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rmsprop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', loss='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categorical_crossentropy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                            metrics=['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accuracy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’])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9882687" y="125647"/>
            <a:ext cx="7053183" cy="2902243"/>
            <a:chOff x="9882687" y="125647"/>
            <a:chExt cx="7053183" cy="2902243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FCE9C91-3E77-43FD-AFE8-5F14D412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2687" y="125647"/>
              <a:ext cx="2902243" cy="2902243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2931250" y="620615"/>
              <a:ext cx="40046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latin typeface="Arial" pitchFamily="34" charset="0"/>
                  <a:cs typeface="Arial" pitchFamily="34" charset="0"/>
                </a:rPr>
                <a:t>MNIST</a:t>
              </a:r>
              <a:r>
                <a:rPr lang="zh-TW" altLang="en-US" sz="2400" b="1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zh-TW" sz="2400" b="1" dirty="0">
                  <a:latin typeface="Arial" pitchFamily="34" charset="0"/>
                  <a:cs typeface="Arial" pitchFamily="34" charset="0"/>
                </a:rPr>
                <a:t>dataset:</a:t>
              </a:r>
            </a:p>
            <a:p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60000 training samples</a:t>
              </a:r>
            </a:p>
            <a:p>
              <a:r>
                <a:rPr lang="en-US" altLang="zh-TW" sz="2400" dirty="0">
                  <a:latin typeface="Arial" pitchFamily="34" charset="0"/>
                  <a:cs typeface="Arial" pitchFamily="34" charset="0"/>
                </a:rPr>
                <a:t>10000 test samples</a:t>
              </a:r>
              <a:endParaRPr lang="zh-TW" alt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52956" y="5154428"/>
            <a:ext cx="11212479" cy="4552927"/>
            <a:chOff x="52956" y="5154428"/>
            <a:chExt cx="11212479" cy="455292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0710886-604B-4781-8538-06B57BD6C511}"/>
                </a:ext>
              </a:extLst>
            </p:cNvPr>
            <p:cNvSpPr/>
            <p:nvPr/>
          </p:nvSpPr>
          <p:spPr>
            <a:xfrm>
              <a:off x="52956" y="9245690"/>
              <a:ext cx="93029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/>
                  <a:ea typeface="新細明體" panose="02020500000000000000" pitchFamily="18" charset="-120"/>
                  <a:cs typeface="+mn-cs"/>
                  <a:hlinkClick r:id="rId10"/>
                </a:rPr>
                <a:t>https://github.com/fchollet/deep-learning-with-python-notebooks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38001" y="5154428"/>
              <a:ext cx="10727434" cy="4124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1200"/>
                </a:spcBef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train_images.reshape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((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60000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28 * 28))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train_images.astype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('float32') / 255           </a:t>
              </a:r>
              <a:r>
                <a:rPr lang="en-US" altLang="zh-TW" sz="2800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#normalization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test_images.reshape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((10000, 28 * 28))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test_images.astype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('float32') / 255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to_categorical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to_categorical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lvl="0">
                <a:spcBef>
                  <a:spcPts val="1200"/>
                </a:spcBef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network.fit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epochs=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batch_size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128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lvl="0">
                <a:defRPr/>
              </a:pP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test_loss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test_acc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network.evaluate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test_images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test_labels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lvl="0">
                <a:defRPr/>
              </a:pP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print('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test_acc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:', </a:t>
              </a:r>
              <a:r>
                <a:rPr lang="en-US" altLang="zh-TW" sz="2800" dirty="0" err="1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test_acc</a:t>
              </a:r>
              <a:r>
                <a:rPr lang="en-US" altLang="zh-TW" sz="28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zh-TW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5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>
                <a:ea typeface="新細明體" panose="02020500000000000000" pitchFamily="18" charset="-120"/>
              </a:rPr>
              <a:t>Artificial Neural Networks (ANN)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CBDE143-E6F3-42BF-9C17-D01AC6B7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60"/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</a:rPr>
              <a:pPr defTabSz="1300460"/>
              <a:t>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1648AA9-6454-47E2-B2A3-59D968DAD91A}"/>
              </a:ext>
            </a:extLst>
          </p:cNvPr>
          <p:cNvGrpSpPr/>
          <p:nvPr/>
        </p:nvGrpSpPr>
        <p:grpSpPr>
          <a:xfrm>
            <a:off x="681798" y="1957225"/>
            <a:ext cx="4149418" cy="5740136"/>
            <a:chOff x="745331" y="2232911"/>
            <a:chExt cx="4149418" cy="574013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BB1ECC5-7A74-4498-A60B-BB5EFBCE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31" y="2907817"/>
              <a:ext cx="4149418" cy="506523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28DC7B1-9782-4642-9230-A83C6453E282}"/>
                </a:ext>
              </a:extLst>
            </p:cNvPr>
            <p:cNvSpPr txBox="1"/>
            <p:nvPr/>
          </p:nvSpPr>
          <p:spPr>
            <a:xfrm>
              <a:off x="1072202" y="2232911"/>
              <a:ext cx="3495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>
                  <a:latin typeface="Arial" pitchFamily="34" charset="0"/>
                  <a:cs typeface="Arial" pitchFamily="34" charset="0"/>
                </a:rPr>
                <a:t>Training Data</a:t>
              </a:r>
              <a:endParaRPr lang="zh-TW" altLang="en-US" sz="36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09267" y="1821363"/>
            <a:ext cx="12337327" cy="7731006"/>
            <a:chOff x="4909267" y="1821363"/>
            <a:chExt cx="12337327" cy="7731006"/>
          </a:xfrm>
        </p:grpSpPr>
        <p:graphicFrame>
          <p:nvGraphicFramePr>
            <p:cNvPr id="1024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3479848"/>
                </p:ext>
              </p:extLst>
            </p:nvPr>
          </p:nvGraphicFramePr>
          <p:xfrm>
            <a:off x="7603331" y="7168560"/>
            <a:ext cx="9165613" cy="23838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400300" imgH="711200" progId="Equation.3">
                    <p:embed/>
                  </p:oleObj>
                </mc:Choice>
                <mc:Fallback>
                  <p:oleObj name="Equation" r:id="rId4" imgW="2400300" imgH="711200" progId="Equation.3">
                    <p:embed/>
                    <p:pic>
                      <p:nvPicPr>
                        <p:cNvPr id="1024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03331" y="7168560"/>
                          <a:ext cx="9165613" cy="23838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227C0D4-C0E0-420B-A023-1A0AFE850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3331" y="1821363"/>
              <a:ext cx="8410575" cy="5086350"/>
            </a:xfrm>
            <a:prstGeom prst="rect">
              <a:avLst/>
            </a:prstGeom>
          </p:spPr>
        </p:pic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0FD1947A-86B9-46A1-AD8B-AA52BD1FEEDA}"/>
                </a:ext>
              </a:extLst>
            </p:cNvPr>
            <p:cNvSpPr/>
            <p:nvPr/>
          </p:nvSpPr>
          <p:spPr>
            <a:xfrm>
              <a:off x="5164931" y="4494962"/>
              <a:ext cx="2667000" cy="664662"/>
            </a:xfrm>
            <a:prstGeom prst="rightArrow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D8B3955-A5A3-42E7-92F6-5B51E067D90D}"/>
                </a:ext>
              </a:extLst>
            </p:cNvPr>
            <p:cNvSpPr txBox="1"/>
            <p:nvPr/>
          </p:nvSpPr>
          <p:spPr>
            <a:xfrm>
              <a:off x="4909267" y="3460608"/>
              <a:ext cx="28464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Arial" pitchFamily="34" charset="0"/>
                  <a:cs typeface="Arial" pitchFamily="34" charset="0"/>
                </a:rPr>
                <a:t>Data point 1</a:t>
              </a:r>
            </a:p>
            <a:p>
              <a:pPr algn="ctr"/>
              <a:r>
                <a:rPr lang="en-US" altLang="zh-TW" sz="3200" dirty="0">
                  <a:latin typeface="Arial" pitchFamily="34" charset="0"/>
                  <a:cs typeface="Arial" pitchFamily="34" charset="0"/>
                </a:rPr>
                <a:t>(1 0 0 </a:t>
              </a:r>
              <a:r>
                <a:rPr lang="en-US" altLang="zh-TW" sz="32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altLang="zh-TW" sz="3200" dirty="0">
                  <a:latin typeface="Arial" pitchFamily="34" charset="0"/>
                  <a:cs typeface="Arial" pitchFamily="34" charset="0"/>
                </a:rPr>
                <a:t>)</a:t>
              </a:r>
              <a:endParaRPr lang="zh-TW" altLang="en-US" sz="3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8A3363F-1FC4-412C-A7C7-D578B7B36ECB}"/>
                </a:ext>
              </a:extLst>
            </p:cNvPr>
            <p:cNvSpPr txBox="1"/>
            <p:nvPr/>
          </p:nvSpPr>
          <p:spPr>
            <a:xfrm>
              <a:off x="14400130" y="8540535"/>
              <a:ext cx="2846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// Indicator function</a:t>
              </a:r>
              <a:endParaRPr lang="zh-TW" altLang="en-US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90D4-C109-6C03-0B5F-0E7B7BBCF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423F3BE-C70A-EC56-CB97-37FDD835DA32}"/>
              </a:ext>
            </a:extLst>
          </p:cNvPr>
          <p:cNvSpPr/>
          <p:nvPr/>
        </p:nvSpPr>
        <p:spPr>
          <a:xfrm>
            <a:off x="258286" y="5534822"/>
            <a:ext cx="166393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models.Sequential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model.add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layers.Dense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16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activation='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relu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input_shape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10000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model.add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layers.Dense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16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activation='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relu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model.add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layers.Dense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activation='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sigmoid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’))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model.compile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(optimizer='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rmsprop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’,  loss='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binary_crossentropy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',  metrics=['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accuracy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’])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CC5EB3-76B1-371D-4647-FF118177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8190FB-0105-A16C-17D6-FB1885A37892}"/>
              </a:ext>
            </a:extLst>
          </p:cNvPr>
          <p:cNvSpPr/>
          <p:nvPr/>
        </p:nvSpPr>
        <p:spPr>
          <a:xfrm>
            <a:off x="9889331" y="2122200"/>
            <a:ext cx="7100462" cy="275460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Movie review: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"? this film was just brilliant casting location scenery story direction everyone's really suited the part they played and you could just imagine being there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robert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? is an amazing actor and now the same being director ? Father …”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ABFF37-35C6-ADFB-6933-D4932A5CEBA1}"/>
              </a:ext>
            </a:extLst>
          </p:cNvPr>
          <p:cNvSpPr/>
          <p:nvPr/>
        </p:nvSpPr>
        <p:spPr>
          <a:xfrm>
            <a:off x="10879931" y="5514355"/>
            <a:ext cx="6109862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&gt;&gt;&gt;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x_train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[0]    #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vectorized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review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array([ 0.,  …, 1., …, 0, …, 1., ...,  0.,  0.])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1B4A360B-EEAA-DAA4-4687-EC3225B64FD1}"/>
              </a:ext>
            </a:extLst>
          </p:cNvPr>
          <p:cNvSpPr/>
          <p:nvPr/>
        </p:nvSpPr>
        <p:spPr>
          <a:xfrm>
            <a:off x="12708731" y="4941600"/>
            <a:ext cx="609600" cy="457200"/>
          </a:xfrm>
          <a:prstGeom prst="downArrow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56B6467D-54BC-45F0-7E3B-EE3EC31C7548}"/>
              </a:ext>
            </a:extLst>
          </p:cNvPr>
          <p:cNvGrpSpPr/>
          <p:nvPr/>
        </p:nvGrpSpPr>
        <p:grpSpPr>
          <a:xfrm>
            <a:off x="12556331" y="6796475"/>
            <a:ext cx="4525646" cy="2342041"/>
            <a:chOff x="12556331" y="6796475"/>
            <a:chExt cx="4525646" cy="2342041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8130DBEE-675C-065B-2B44-E09756043F9C}"/>
                </a:ext>
              </a:extLst>
            </p:cNvPr>
            <p:cNvSpPr/>
            <p:nvPr/>
          </p:nvSpPr>
          <p:spPr>
            <a:xfrm>
              <a:off x="12556331" y="7010399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FD04E5C-9262-8499-8085-D6EC9F9C37BF}"/>
                </a:ext>
              </a:extLst>
            </p:cNvPr>
            <p:cNvSpPr/>
            <p:nvPr/>
          </p:nvSpPr>
          <p:spPr>
            <a:xfrm>
              <a:off x="12905531" y="7010399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CCE5271-D23A-703D-FD1E-45F1C49D2F9B}"/>
                </a:ext>
              </a:extLst>
            </p:cNvPr>
            <p:cNvSpPr/>
            <p:nvPr/>
          </p:nvSpPr>
          <p:spPr>
            <a:xfrm>
              <a:off x="13212783" y="7010399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D735B4B-1085-1C46-44F4-FD264AE6B569}"/>
                </a:ext>
              </a:extLst>
            </p:cNvPr>
            <p:cNvSpPr/>
            <p:nvPr/>
          </p:nvSpPr>
          <p:spPr>
            <a:xfrm>
              <a:off x="13520035" y="7010399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2A1968DA-98DA-F004-70DE-32EF8B72359E}"/>
                </a:ext>
              </a:extLst>
            </p:cNvPr>
            <p:cNvSpPr/>
            <p:nvPr/>
          </p:nvSpPr>
          <p:spPr>
            <a:xfrm>
              <a:off x="14655679" y="7013050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9761073-24F5-5BD4-C9BF-738589B0AA7A}"/>
                </a:ext>
              </a:extLst>
            </p:cNvPr>
            <p:cNvSpPr/>
            <p:nvPr/>
          </p:nvSpPr>
          <p:spPr>
            <a:xfrm>
              <a:off x="13235822" y="7523400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647771E-531E-D139-8E22-27070461134F}"/>
                </a:ext>
              </a:extLst>
            </p:cNvPr>
            <p:cNvSpPr/>
            <p:nvPr/>
          </p:nvSpPr>
          <p:spPr>
            <a:xfrm>
              <a:off x="13471778" y="7523400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C042439-7ED6-2C7C-71BB-6B54AA3DA2F1}"/>
                </a:ext>
              </a:extLst>
            </p:cNvPr>
            <p:cNvSpPr/>
            <p:nvPr/>
          </p:nvSpPr>
          <p:spPr>
            <a:xfrm>
              <a:off x="14145323" y="7523400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481D93B-FBEE-5B81-0FBC-C15EB3FAC85F}"/>
                </a:ext>
              </a:extLst>
            </p:cNvPr>
            <p:cNvSpPr/>
            <p:nvPr/>
          </p:nvSpPr>
          <p:spPr>
            <a:xfrm>
              <a:off x="13235051" y="8023025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1187ACD-C266-DD96-D4C6-2F6691861D95}"/>
                </a:ext>
              </a:extLst>
            </p:cNvPr>
            <p:cNvSpPr/>
            <p:nvPr/>
          </p:nvSpPr>
          <p:spPr>
            <a:xfrm>
              <a:off x="13477521" y="8023025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704825E2-3C4B-1730-583A-35C92B236DFC}"/>
                </a:ext>
              </a:extLst>
            </p:cNvPr>
            <p:cNvSpPr/>
            <p:nvPr/>
          </p:nvSpPr>
          <p:spPr>
            <a:xfrm>
              <a:off x="14145323" y="8023025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F106578-8C78-82D9-F681-F2D97EFFEECA}"/>
                </a:ext>
              </a:extLst>
            </p:cNvPr>
            <p:cNvSpPr/>
            <p:nvPr/>
          </p:nvSpPr>
          <p:spPr>
            <a:xfrm>
              <a:off x="13747538" y="8610600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E277613-2D87-9F1F-4098-2808292C8CE1}"/>
                </a:ext>
              </a:extLst>
            </p:cNvPr>
            <p:cNvSpPr txBox="1"/>
            <p:nvPr/>
          </p:nvSpPr>
          <p:spPr>
            <a:xfrm>
              <a:off x="13699331" y="6796475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 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CE1B8AF-C3DA-5857-0755-BB60F2F33BE7}"/>
                </a:ext>
              </a:extLst>
            </p:cNvPr>
            <p:cNvSpPr txBox="1"/>
            <p:nvPr/>
          </p:nvSpPr>
          <p:spPr>
            <a:xfrm>
              <a:off x="13664055" y="7286733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B9BD79C-311E-34B2-3F11-4D4E2D1BFE49}"/>
                </a:ext>
              </a:extLst>
            </p:cNvPr>
            <p:cNvSpPr txBox="1"/>
            <p:nvPr/>
          </p:nvSpPr>
          <p:spPr>
            <a:xfrm>
              <a:off x="13623714" y="7780656"/>
              <a:ext cx="895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E895167F-DB57-F55B-7F20-EA92248B51ED}"/>
                </a:ext>
              </a:extLst>
            </p:cNvPr>
            <p:cNvCxnSpPr>
              <a:cxnSpLocks/>
              <a:stCxn id="3" idx="5"/>
              <a:endCxn id="15" idx="2"/>
            </p:cNvCxnSpPr>
            <p:nvPr/>
          </p:nvCxnSpPr>
          <p:spPr>
            <a:xfrm>
              <a:off x="12648515" y="7102583"/>
              <a:ext cx="587307" cy="4748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166F0F1D-40F6-CCAD-1107-41BFAA2EF303}"/>
                </a:ext>
              </a:extLst>
            </p:cNvPr>
            <p:cNvCxnSpPr>
              <a:cxnSpLocks/>
              <a:stCxn id="3" idx="5"/>
              <a:endCxn id="16" idx="1"/>
            </p:cNvCxnSpPr>
            <p:nvPr/>
          </p:nvCxnSpPr>
          <p:spPr>
            <a:xfrm>
              <a:off x="12648515" y="7102583"/>
              <a:ext cx="839079" cy="4366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B851B6E-CAE5-85F9-74BA-479E2D3F2598}"/>
                </a:ext>
              </a:extLst>
            </p:cNvPr>
            <p:cNvCxnSpPr>
              <a:cxnSpLocks/>
              <a:stCxn id="3" idx="5"/>
            </p:cNvCxnSpPr>
            <p:nvPr/>
          </p:nvCxnSpPr>
          <p:spPr>
            <a:xfrm>
              <a:off x="12648515" y="7102583"/>
              <a:ext cx="1493386" cy="4379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62A83ED-0E29-8B3D-E3EC-3117797581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6745" y="7143687"/>
              <a:ext cx="416104" cy="3955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3CD28BDD-2E29-795B-DE9A-0F3EAE5BC8C6}"/>
                </a:ext>
              </a:extLst>
            </p:cNvPr>
            <p:cNvCxnSpPr>
              <a:cxnSpLocks/>
              <a:endCxn id="16" idx="7"/>
            </p:cNvCxnSpPr>
            <p:nvPr/>
          </p:nvCxnSpPr>
          <p:spPr>
            <a:xfrm flipH="1">
              <a:off x="13563962" y="7101252"/>
              <a:ext cx="1137268" cy="4379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DA67F41A-8A9C-76BB-049F-480087B24624}"/>
                </a:ext>
              </a:extLst>
            </p:cNvPr>
            <p:cNvCxnSpPr>
              <a:cxnSpLocks/>
              <a:endCxn id="15" idx="7"/>
            </p:cNvCxnSpPr>
            <p:nvPr/>
          </p:nvCxnSpPr>
          <p:spPr>
            <a:xfrm flipH="1">
              <a:off x="13328006" y="7099921"/>
              <a:ext cx="1327673" cy="4392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D53536D-EC45-5ABD-4012-BBC02356CAC6}"/>
                </a:ext>
              </a:extLst>
            </p:cNvPr>
            <p:cNvCxnSpPr>
              <a:cxnSpLocks/>
            </p:cNvCxnSpPr>
            <p:nvPr/>
          </p:nvCxnSpPr>
          <p:spPr>
            <a:xfrm>
              <a:off x="14199323" y="7659556"/>
              <a:ext cx="0" cy="36346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0FA78EC6-43F2-01E2-E647-E8AA100E47A9}"/>
                </a:ext>
              </a:extLst>
            </p:cNvPr>
            <p:cNvCxnSpPr>
              <a:cxnSpLocks/>
              <a:endCxn id="19" idx="7"/>
            </p:cNvCxnSpPr>
            <p:nvPr/>
          </p:nvCxnSpPr>
          <p:spPr>
            <a:xfrm flipH="1">
              <a:off x="13569705" y="7631400"/>
              <a:ext cx="572198" cy="4074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FD29BDC3-DE01-21BC-37C2-A91566D81567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13327235" y="7631400"/>
              <a:ext cx="852862" cy="4074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BD4C60C7-A0C5-90A5-DDF6-2A0F5DE53F07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13327235" y="7669584"/>
              <a:ext cx="258286" cy="4074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D3670337-4901-8D8D-6578-FCB03D7F28F1}"/>
                </a:ext>
              </a:extLst>
            </p:cNvPr>
            <p:cNvCxnSpPr>
              <a:cxnSpLocks/>
            </p:cNvCxnSpPr>
            <p:nvPr/>
          </p:nvCxnSpPr>
          <p:spPr>
            <a:xfrm>
              <a:off x="13327235" y="7669584"/>
              <a:ext cx="798862" cy="369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F480FFD1-C7A9-3AC6-A897-55958B5945EC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>
              <a:off x="13327235" y="7669584"/>
              <a:ext cx="0" cy="369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193A987-6028-1F43-B5B7-A964727082A2}"/>
                </a:ext>
              </a:extLst>
            </p:cNvPr>
            <p:cNvCxnSpPr>
              <a:cxnSpLocks/>
              <a:stCxn id="16" idx="4"/>
              <a:endCxn id="18" idx="7"/>
            </p:cNvCxnSpPr>
            <p:nvPr/>
          </p:nvCxnSpPr>
          <p:spPr>
            <a:xfrm flipH="1">
              <a:off x="13327235" y="7631400"/>
              <a:ext cx="198543" cy="4074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CCA7DDAE-73B4-043A-B351-4D54A9D72DF5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13525778" y="7631400"/>
              <a:ext cx="3807" cy="369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2D3FA763-1FD6-940E-7D73-F257DDC168F6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13525778" y="7631400"/>
              <a:ext cx="616123" cy="423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1DBE4276-F832-B8C9-D804-939B004961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48845" y="8131026"/>
              <a:ext cx="348549" cy="479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7A7446BB-F861-3EA7-624A-5A7E87DB1C06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13569705" y="8115209"/>
              <a:ext cx="223211" cy="49539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54B571AF-454A-A4DC-E859-A2A1AA156419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13299157" y="8131025"/>
              <a:ext cx="464197" cy="49539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452021F4-CA79-1534-88DB-7C3F8C48E7CD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13019867" y="7143687"/>
              <a:ext cx="269955" cy="3797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4286A90A-E5CD-A629-E7EA-1FC14E9B4C38}"/>
                </a:ext>
              </a:extLst>
            </p:cNvPr>
            <p:cNvCxnSpPr>
              <a:cxnSpLocks/>
              <a:stCxn id="9" idx="4"/>
              <a:endCxn id="15" idx="0"/>
            </p:cNvCxnSpPr>
            <p:nvPr/>
          </p:nvCxnSpPr>
          <p:spPr>
            <a:xfrm>
              <a:off x="13266783" y="7118399"/>
              <a:ext cx="23039" cy="4050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C048A163-7D3F-01D0-7B66-16BE600B43AB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flipH="1">
              <a:off x="13536738" y="7118399"/>
              <a:ext cx="37297" cy="369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FA1A6C88-06BB-FB65-3495-BC6C24CD919C}"/>
                </a:ext>
              </a:extLst>
            </p:cNvPr>
            <p:cNvCxnSpPr>
              <a:cxnSpLocks/>
              <a:stCxn id="13" idx="4"/>
              <a:endCxn id="15" idx="7"/>
            </p:cNvCxnSpPr>
            <p:nvPr/>
          </p:nvCxnSpPr>
          <p:spPr>
            <a:xfrm flipH="1">
              <a:off x="13328006" y="7118399"/>
              <a:ext cx="246029" cy="4208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6F4F0D42-4A03-6D30-32A9-368AB4D35ABC}"/>
                </a:ext>
              </a:extLst>
            </p:cNvPr>
            <p:cNvCxnSpPr>
              <a:cxnSpLocks/>
              <a:stCxn id="9" idx="4"/>
              <a:endCxn id="16" idx="0"/>
            </p:cNvCxnSpPr>
            <p:nvPr/>
          </p:nvCxnSpPr>
          <p:spPr>
            <a:xfrm>
              <a:off x="13266783" y="7118399"/>
              <a:ext cx="258995" cy="40500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DA9110D0-A2B8-5B3D-7761-B1879C614C0B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13612219" y="7102583"/>
              <a:ext cx="521101" cy="4208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198D94A8-69DB-7CFD-0AFD-DE7CC7070477}"/>
                </a:ext>
              </a:extLst>
            </p:cNvPr>
            <p:cNvCxnSpPr>
              <a:cxnSpLocks/>
            </p:cNvCxnSpPr>
            <p:nvPr/>
          </p:nvCxnSpPr>
          <p:spPr>
            <a:xfrm>
              <a:off x="13341658" y="7118399"/>
              <a:ext cx="783703" cy="4379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E8BC60D0-A140-D99C-DDD0-DEF1F41C2ABE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12997715" y="7102583"/>
              <a:ext cx="1127646" cy="46166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D56D9F64-DD59-AF7B-D98D-B1A27F174006}"/>
                </a:ext>
              </a:extLst>
            </p:cNvPr>
            <p:cNvSpPr txBox="1"/>
            <p:nvPr/>
          </p:nvSpPr>
          <p:spPr>
            <a:xfrm>
              <a:off x="14926227" y="6885143"/>
              <a:ext cx="1309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10000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A4242C7A-ADEF-6D93-3F5E-4D4E22863683}"/>
                </a:ext>
              </a:extLst>
            </p:cNvPr>
            <p:cNvSpPr txBox="1"/>
            <p:nvPr/>
          </p:nvSpPr>
          <p:spPr>
            <a:xfrm>
              <a:off x="14536838" y="7383177"/>
              <a:ext cx="1309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16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0832635C-0B2A-A927-0279-AF6E16088816}"/>
                </a:ext>
              </a:extLst>
            </p:cNvPr>
            <p:cNvSpPr txBox="1"/>
            <p:nvPr/>
          </p:nvSpPr>
          <p:spPr>
            <a:xfrm>
              <a:off x="14536838" y="7881211"/>
              <a:ext cx="1309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16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2358AE9F-06A9-587F-46D6-A2DA2A0BB4DE}"/>
                </a:ext>
              </a:extLst>
            </p:cNvPr>
            <p:cNvSpPr txBox="1"/>
            <p:nvPr/>
          </p:nvSpPr>
          <p:spPr>
            <a:xfrm>
              <a:off x="13999171" y="8492185"/>
              <a:ext cx="308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        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positive/negative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dirty="0">
                  <a:solidFill>
                    <a:srgbClr val="0000CC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           (Yes/No problem)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1F61E893-4602-F82B-9E5D-42EC9429D05D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3013531" y="7143687"/>
              <a:ext cx="474063" cy="3955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01DFC27-FD39-B57B-D88C-DAE86FE78B95}"/>
              </a:ext>
            </a:extLst>
          </p:cNvPr>
          <p:cNvSpPr txBox="1"/>
          <p:nvPr/>
        </p:nvSpPr>
        <p:spPr>
          <a:xfrm>
            <a:off x="6001662" y="198084"/>
            <a:ext cx="10233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 Movie review dataset; 25,000 reviews for training; 25,000 reviews for testing</a:t>
            </a:r>
            <a:endParaRPr lang="zh-TW" altLang="en-US" sz="2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E8B519-7F9A-1121-32EE-D88BD568F455}"/>
              </a:ext>
            </a:extLst>
          </p:cNvPr>
          <p:cNvSpPr/>
          <p:nvPr/>
        </p:nvSpPr>
        <p:spPr>
          <a:xfrm>
            <a:off x="258286" y="141326"/>
            <a:ext cx="166393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keras.datasets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imdb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from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keras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import models, layers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import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numpy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as np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train_labels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), 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test_labels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imdb.load_data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num_words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=10000)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 top 10,000 frequently occurring words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def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vectorize_sequences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(sequences, dimension=10000):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results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np.zeros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len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(sequences), dimension))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for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sequence in enumerate(sequences):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    results[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sequence] = 1. 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 set specific indices of results[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] to 1s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   return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x_train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vectorize_sequences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x_test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vectorize_sequences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y_train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np.asarray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train_labels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).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astype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('float32')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y_test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np.asarray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test_labels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).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astype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('float32’)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D45F22E-73E6-FA81-5CC4-19811AE3C698}"/>
              </a:ext>
            </a:extLst>
          </p:cNvPr>
          <p:cNvSpPr/>
          <p:nvPr/>
        </p:nvSpPr>
        <p:spPr>
          <a:xfrm>
            <a:off x="258286" y="7504575"/>
            <a:ext cx="1663932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x_val = x_train[:10000]                   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 first 10,000</a:t>
            </a: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for validation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partial_x_train = x_train[10000:]           </a:t>
            </a: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 the remaing 15,000 for training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fr-FR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y_val = y_train[:10000]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partial_y_train = y_train[10000:]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history =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model.fit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partial_x_train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partial_y_train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epochs=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batch_size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512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validation_data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=(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x_val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y_val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3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C7A1202-41E4-4768-A7B2-F3D2F2D6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12225-5612-419B-A8D5-4B8EEE4C217E}" type="slidenum">
              <a:rPr kumimoji="0" 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B73F01D-8758-446F-80E4-95F1177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332" y="1028221"/>
            <a:ext cx="12801600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from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keras.datasets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import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boston_housing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ea typeface="Courier New" panose="02070309020205020404" pitchFamily="49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(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train_targets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), (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,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test_targets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)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boston_housing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load_data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()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7EDC033-CD68-4DD1-BBA0-1CCE4C1EA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28" y="1894477"/>
            <a:ext cx="11718131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mean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mean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(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axis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0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)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# cannot include test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-=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mean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                        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#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13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features in the input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std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std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(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axis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0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)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ea typeface="Courier New" panose="02070309020205020404" pitchFamily="49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/=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std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                              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# z-score data normalization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-=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mean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 pitchFamily="34" charset="0"/>
              <a:ea typeface="Courier New" panose="02070309020205020404" pitchFamily="49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/=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 pitchFamily="34" charset="0"/>
                <a:ea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kumimoji="0" lang="zh-TW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std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1B735B-E0F3-408B-A30B-7876EF26DDFD}"/>
              </a:ext>
            </a:extLst>
          </p:cNvPr>
          <p:cNvSpPr txBox="1"/>
          <p:nvPr/>
        </p:nvSpPr>
        <p:spPr>
          <a:xfrm>
            <a:off x="592931" y="197224"/>
            <a:ext cx="998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Boston Housing Price dataset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223A47-2526-4F52-87FE-8969727147CF}"/>
              </a:ext>
            </a:extLst>
          </p:cNvPr>
          <p:cNvSpPr/>
          <p:nvPr/>
        </p:nvSpPr>
        <p:spPr>
          <a:xfrm>
            <a:off x="616602" y="8337229"/>
            <a:ext cx="165542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model.fit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train_data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train_targets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epochs=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80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batch_size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=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16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verbose=0)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#verbose=0</a:t>
            </a:r>
            <a:r>
              <a:rPr kumimoji="0" lang="en-US" altLang="zh-TW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no output during training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test_mse_score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test_mae_score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=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model.evaluate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test_data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, </a:t>
            </a:r>
            <a:r>
              <a:rPr kumimoji="0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test_targets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16603" y="4479800"/>
            <a:ext cx="15331086" cy="4124206"/>
            <a:chOff x="616603" y="4479800"/>
            <a:chExt cx="15331086" cy="412420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8356443-E1C5-4C8C-BC90-774AD30FC864}"/>
                </a:ext>
              </a:extLst>
            </p:cNvPr>
            <p:cNvSpPr/>
            <p:nvPr/>
          </p:nvSpPr>
          <p:spPr>
            <a:xfrm>
              <a:off x="616603" y="4479800"/>
              <a:ext cx="12649200" cy="4124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from </a:t>
              </a:r>
              <a:r>
                <a:rPr kumimoji="0" lang="en-US" altLang="zh-TW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keras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import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from </a:t>
              </a:r>
              <a:r>
                <a:rPr kumimoji="0" lang="en-US" altLang="zh-TW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keras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import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layers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def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build_model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():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model =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models.Sequential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model.add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layers.Dense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64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, activation='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relu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’,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input_shape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=(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train_data.shape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[1],)))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model.add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layers.Dense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64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, activation='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relu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'))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model.add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layers.Dense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1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))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model.compile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(optimizer='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rmsprop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', loss='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mse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', metrics=['</a:t>
              </a:r>
              <a:r>
                <a:rPr kumimoji="0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mae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'])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 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return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model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816E582-CBE0-4314-A39D-A20D9CB4C1B7}"/>
                </a:ext>
              </a:extLst>
            </p:cNvPr>
            <p:cNvSpPr/>
            <p:nvPr/>
          </p:nvSpPr>
          <p:spPr>
            <a:xfrm>
              <a:off x="11337131" y="7331214"/>
              <a:ext cx="461055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524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# linear sum, no activation function</a:t>
              </a:r>
            </a:p>
            <a:p>
              <a:pPr marL="1524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# mse: mean squared error</a:t>
              </a:r>
            </a:p>
            <a:p>
              <a:pPr marL="1524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# mae: mean absolute error</a:t>
              </a:r>
              <a:endPara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3328421" y="109674"/>
            <a:ext cx="3893231" cy="2406709"/>
            <a:chOff x="13328421" y="109674"/>
            <a:chExt cx="3893231" cy="24067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6B54DF6D-4EB8-4098-97ED-CF9D079DEB86}"/>
                    </a:ext>
                  </a:extLst>
                </p:cNvPr>
                <p:cNvSpPr txBox="1"/>
                <p:nvPr/>
              </p:nvSpPr>
              <p:spPr>
                <a:xfrm>
                  <a:off x="13328421" y="109674"/>
                  <a:ext cx="3842435" cy="1137876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𝑚𝑠𝑒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Pr>
                          <m:num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_</m:t>
                            </m:r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zh-TW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TW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zh-TW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0" lang="en-US" altLang="zh-TW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TW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0" lang="en-US" altLang="zh-TW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0" lang="en-US" altLang="zh-TW" sz="2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0" lang="en-US" altLang="zh-TW" sz="2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6B54DF6D-4EB8-4098-97ED-CF9D079DE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8421" y="109674"/>
                  <a:ext cx="3842435" cy="113787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3A94D85E-EDD1-4AF2-895B-4AA9DC9B608F}"/>
                    </a:ext>
                  </a:extLst>
                </p:cNvPr>
                <p:cNvSpPr txBox="1"/>
                <p:nvPr/>
              </p:nvSpPr>
              <p:spPr>
                <a:xfrm>
                  <a:off x="13328421" y="1378507"/>
                  <a:ext cx="3893231" cy="1137876"/>
                </a:xfrm>
                <a:prstGeom prst="rect">
                  <a:avLst/>
                </a:prstGeom>
                <a:solidFill>
                  <a:srgbClr val="FFFF00"/>
                </a:solidFill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𝑚𝑎𝑒</m:t>
                        </m:r>
                        <m: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fPr>
                          <m:num>
                            <m: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_</m:t>
                            </m:r>
                            <m:r>
                              <a:rPr lang="en-US" altLang="zh-TW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𝑠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altLang="zh-TW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TW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altLang="zh-TW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altLang="zh-TW" sz="2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altLang="zh-TW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3A94D85E-EDD1-4AF2-895B-4AA9DC9B6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28421" y="1378507"/>
                  <a:ext cx="3893231" cy="11378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/>
          <p:cNvGrpSpPr/>
          <p:nvPr/>
        </p:nvGrpSpPr>
        <p:grpSpPr>
          <a:xfrm>
            <a:off x="10422731" y="2632412"/>
            <a:ext cx="4953000" cy="3498474"/>
            <a:chOff x="10422731" y="2632412"/>
            <a:chExt cx="4953000" cy="3498474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F629DB5-8398-4251-B17C-953EAA656DD7}"/>
                </a:ext>
              </a:extLst>
            </p:cNvPr>
            <p:cNvSpPr/>
            <p:nvPr/>
          </p:nvSpPr>
          <p:spPr>
            <a:xfrm>
              <a:off x="10422731" y="402676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B8F1067-72B2-4668-B717-D69B07A634DB}"/>
                </a:ext>
              </a:extLst>
            </p:cNvPr>
            <p:cNvSpPr/>
            <p:nvPr/>
          </p:nvSpPr>
          <p:spPr>
            <a:xfrm>
              <a:off x="10771931" y="402676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D369A33-7D4F-4EF1-A50B-7B48EEF67CC9}"/>
                </a:ext>
              </a:extLst>
            </p:cNvPr>
            <p:cNvSpPr/>
            <p:nvPr/>
          </p:nvSpPr>
          <p:spPr>
            <a:xfrm>
              <a:off x="11079183" y="402676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41BE315E-CF9C-4061-A379-718B5F7F5419}"/>
                </a:ext>
              </a:extLst>
            </p:cNvPr>
            <p:cNvSpPr/>
            <p:nvPr/>
          </p:nvSpPr>
          <p:spPr>
            <a:xfrm>
              <a:off x="11386435" y="402676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EF52A92-E25A-4331-A414-0A2D0B52D104}"/>
                </a:ext>
              </a:extLst>
            </p:cNvPr>
            <p:cNvSpPr/>
            <p:nvPr/>
          </p:nvSpPr>
          <p:spPr>
            <a:xfrm>
              <a:off x="12522079" y="4029412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D6032B2-E6DD-4516-8A88-C9C22FC819F1}"/>
                </a:ext>
              </a:extLst>
            </p:cNvPr>
            <p:cNvSpPr/>
            <p:nvPr/>
          </p:nvSpPr>
          <p:spPr>
            <a:xfrm>
              <a:off x="11613938" y="5626962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4E9ED64-F48A-49A1-8560-71883BB1CB5F}"/>
                </a:ext>
              </a:extLst>
            </p:cNvPr>
            <p:cNvSpPr txBox="1"/>
            <p:nvPr/>
          </p:nvSpPr>
          <p:spPr>
            <a:xfrm>
              <a:off x="11565731" y="3812837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 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E5F8670-2944-469D-B319-04D879308379}"/>
                </a:ext>
              </a:extLst>
            </p:cNvPr>
            <p:cNvCxnSpPr>
              <a:cxnSpLocks/>
              <a:stCxn id="10" idx="5"/>
              <a:endCxn id="65" idx="7"/>
            </p:cNvCxnSpPr>
            <p:nvPr/>
          </p:nvCxnSpPr>
          <p:spPr>
            <a:xfrm>
              <a:off x="10514915" y="4118945"/>
              <a:ext cx="54000" cy="6296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A67A1BD-6AB1-43F3-9AD7-3B027319DC69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10514915" y="4118945"/>
              <a:ext cx="839079" cy="4366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01E13D0-FD0F-4F3A-8D2E-A1F4CACBF872}"/>
                </a:ext>
              </a:extLst>
            </p:cNvPr>
            <p:cNvCxnSpPr>
              <a:cxnSpLocks/>
              <a:stCxn id="10" idx="5"/>
              <a:endCxn id="68" idx="1"/>
            </p:cNvCxnSpPr>
            <p:nvPr/>
          </p:nvCxnSpPr>
          <p:spPr>
            <a:xfrm>
              <a:off x="10514915" y="4118945"/>
              <a:ext cx="941336" cy="6296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4F7E15C-C38F-47EF-8E5C-619C75E0107C}"/>
                </a:ext>
              </a:extLst>
            </p:cNvPr>
            <p:cNvCxnSpPr>
              <a:cxnSpLocks/>
            </p:cNvCxnSpPr>
            <p:nvPr/>
          </p:nvCxnSpPr>
          <p:spPr>
            <a:xfrm>
              <a:off x="12576079" y="4144233"/>
              <a:ext cx="62847" cy="6043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AD7110D8-C51C-4B84-9E70-AEE3DDAA1D6C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11187183" y="4117614"/>
              <a:ext cx="1380448" cy="6151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3C88DE5A-EBDD-46A6-A54C-9F3CE0C472C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H="1">
              <a:off x="11456251" y="4116283"/>
              <a:ext cx="1065830" cy="63226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F5B657EE-43CD-41AF-8963-A75A9BF5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886267" y="4160049"/>
              <a:ext cx="269955" cy="37971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14F87A90-0183-4723-864D-E57096856FFB}"/>
                </a:ext>
              </a:extLst>
            </p:cNvPr>
            <p:cNvCxnSpPr>
              <a:cxnSpLocks/>
              <a:stCxn id="12" idx="4"/>
              <a:endCxn id="67" idx="0"/>
            </p:cNvCxnSpPr>
            <p:nvPr/>
          </p:nvCxnSpPr>
          <p:spPr>
            <a:xfrm>
              <a:off x="11133183" y="4134761"/>
              <a:ext cx="54000" cy="597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46524B91-80CB-481C-9AFD-981B2E3A3A31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flipH="1">
              <a:off x="11403138" y="4134761"/>
              <a:ext cx="37297" cy="3692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61E4F80B-F228-4E41-8814-D2CCE6B84142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flipH="1">
              <a:off x="11194406" y="4134761"/>
              <a:ext cx="246029" cy="42081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AA362831-5076-48EF-A3A0-0DCCF68B25D4}"/>
                </a:ext>
              </a:extLst>
            </p:cNvPr>
            <p:cNvCxnSpPr>
              <a:cxnSpLocks/>
              <a:stCxn id="12" idx="4"/>
              <a:endCxn id="68" idx="0"/>
            </p:cNvCxnSpPr>
            <p:nvPr/>
          </p:nvCxnSpPr>
          <p:spPr>
            <a:xfrm>
              <a:off x="11133183" y="4134761"/>
              <a:ext cx="361252" cy="597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ABF9236-80DB-45FD-9ABD-6A5D61EA6FFB}"/>
                </a:ext>
              </a:extLst>
            </p:cNvPr>
            <p:cNvCxnSpPr>
              <a:cxnSpLocks/>
              <a:stCxn id="13" idx="5"/>
            </p:cNvCxnSpPr>
            <p:nvPr/>
          </p:nvCxnSpPr>
          <p:spPr>
            <a:xfrm>
              <a:off x="11478619" y="4118945"/>
              <a:ext cx="1158827" cy="6694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FF538C32-5DFC-49F7-B23E-57E50F187FD1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8" y="4134761"/>
              <a:ext cx="1413572" cy="63593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CDB50A22-FABF-40E5-A144-A81948F82698}"/>
                </a:ext>
              </a:extLst>
            </p:cNvPr>
            <p:cNvCxnSpPr>
              <a:cxnSpLocks/>
            </p:cNvCxnSpPr>
            <p:nvPr/>
          </p:nvCxnSpPr>
          <p:spPr>
            <a:xfrm>
              <a:off x="10875310" y="4118945"/>
              <a:ext cx="1703515" cy="63643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087C3C5-2598-4BE6-8F00-3E2C2DFCEB75}"/>
                </a:ext>
              </a:extLst>
            </p:cNvPr>
            <p:cNvSpPr txBox="1"/>
            <p:nvPr/>
          </p:nvSpPr>
          <p:spPr>
            <a:xfrm>
              <a:off x="12790854" y="3872317"/>
              <a:ext cx="1309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64</a:t>
              </a:r>
              <a:endPara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9590A25F-CE3B-4CB9-8E53-8BCD035951E7}"/>
                </a:ext>
              </a:extLst>
            </p:cNvPr>
            <p:cNvSpPr txBox="1"/>
            <p:nvPr/>
          </p:nvSpPr>
          <p:spPr>
            <a:xfrm>
              <a:off x="12836956" y="4616594"/>
              <a:ext cx="13092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64</a:t>
              </a:r>
              <a:endPara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515D0B85-DB5E-47EF-ACAA-34F1582CAA51}"/>
                </a:ext>
              </a:extLst>
            </p:cNvPr>
            <p:cNvSpPr txBox="1"/>
            <p:nvPr/>
          </p:nvSpPr>
          <p:spPr>
            <a:xfrm>
              <a:off x="12261655" y="2905640"/>
              <a:ext cx="8471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13</a:t>
              </a:r>
              <a:endPara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C8CCB0C5-8946-40FD-A476-9B062C615E1F}"/>
                </a:ext>
              </a:extLst>
            </p:cNvPr>
            <p:cNvSpPr txBox="1"/>
            <p:nvPr/>
          </p:nvSpPr>
          <p:spPr>
            <a:xfrm>
              <a:off x="11865572" y="5508548"/>
              <a:ext cx="1309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0F3A909E-7AB4-4BBB-B5AA-91146ACD357F}"/>
                </a:ext>
              </a:extLst>
            </p:cNvPr>
            <p:cNvCxnSpPr>
              <a:cxnSpLocks/>
              <a:endCxn id="66" idx="7"/>
            </p:cNvCxnSpPr>
            <p:nvPr/>
          </p:nvCxnSpPr>
          <p:spPr>
            <a:xfrm>
              <a:off x="10879931" y="4160049"/>
              <a:ext cx="38184" cy="5884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2EAF6EC0-9E36-40F3-AA7B-E53F5ED901C4}"/>
                </a:ext>
              </a:extLst>
            </p:cNvPr>
            <p:cNvSpPr/>
            <p:nvPr/>
          </p:nvSpPr>
          <p:spPr>
            <a:xfrm>
              <a:off x="10923838" y="303468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6D96EEF2-CB70-4C8F-BABF-08E0BE6AA48D}"/>
                </a:ext>
              </a:extLst>
            </p:cNvPr>
            <p:cNvSpPr/>
            <p:nvPr/>
          </p:nvSpPr>
          <p:spPr>
            <a:xfrm>
              <a:off x="11166308" y="303468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85632429-7A03-4C71-9772-B49580DDD6B1}"/>
                </a:ext>
              </a:extLst>
            </p:cNvPr>
            <p:cNvSpPr/>
            <p:nvPr/>
          </p:nvSpPr>
          <p:spPr>
            <a:xfrm>
              <a:off x="11834110" y="303468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C2C32C1D-AE29-4DAF-B4B0-1E09173D0354}"/>
                </a:ext>
              </a:extLst>
            </p:cNvPr>
            <p:cNvCxnSpPr>
              <a:cxnSpLocks/>
            </p:cNvCxnSpPr>
            <p:nvPr/>
          </p:nvCxnSpPr>
          <p:spPr>
            <a:xfrm>
              <a:off x="11886182" y="3142682"/>
              <a:ext cx="681449" cy="86613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11CCE96F-3B86-4EB5-B888-477B425E4AB7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11182124" y="3126865"/>
              <a:ext cx="1385507" cy="9072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BCCE7ED7-0626-4D21-925B-95EA0B1AAB0B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10514915" y="3142681"/>
              <a:ext cx="473030" cy="89989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2DA740B6-FEAD-408C-BB4F-A262A92D9BD3}"/>
                </a:ext>
              </a:extLst>
            </p:cNvPr>
            <p:cNvSpPr txBox="1"/>
            <p:nvPr/>
          </p:nvSpPr>
          <p:spPr>
            <a:xfrm>
              <a:off x="11292906" y="2774183"/>
              <a:ext cx="8958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8A49A676-F51B-4EA1-B842-E1F01F13E9E3}"/>
                </a:ext>
              </a:extLst>
            </p:cNvPr>
            <p:cNvSpPr/>
            <p:nvPr/>
          </p:nvSpPr>
          <p:spPr>
            <a:xfrm>
              <a:off x="10476731" y="473273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26A272FC-3378-42A8-B461-491CF664EE86}"/>
                </a:ext>
              </a:extLst>
            </p:cNvPr>
            <p:cNvSpPr/>
            <p:nvPr/>
          </p:nvSpPr>
          <p:spPr>
            <a:xfrm>
              <a:off x="10825931" y="473273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B647ACB9-80B1-42E6-958D-3F2FB22C42D3}"/>
                </a:ext>
              </a:extLst>
            </p:cNvPr>
            <p:cNvSpPr/>
            <p:nvPr/>
          </p:nvSpPr>
          <p:spPr>
            <a:xfrm>
              <a:off x="11133183" y="473273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F58CA4DE-90BB-4A3E-8EEA-7192EF6E638B}"/>
                </a:ext>
              </a:extLst>
            </p:cNvPr>
            <p:cNvSpPr/>
            <p:nvPr/>
          </p:nvSpPr>
          <p:spPr>
            <a:xfrm>
              <a:off x="11440435" y="4732731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44CF4975-5526-4A40-899B-B1488F4AE81C}"/>
                </a:ext>
              </a:extLst>
            </p:cNvPr>
            <p:cNvSpPr/>
            <p:nvPr/>
          </p:nvSpPr>
          <p:spPr>
            <a:xfrm>
              <a:off x="12576079" y="4735382"/>
              <a:ext cx="108000" cy="108000"/>
            </a:xfrm>
            <a:prstGeom prst="ellips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B7460EE-48F7-4E7C-B319-4FE5749A99EA}"/>
                </a:ext>
              </a:extLst>
            </p:cNvPr>
            <p:cNvSpPr txBox="1"/>
            <p:nvPr/>
          </p:nvSpPr>
          <p:spPr>
            <a:xfrm>
              <a:off x="11619731" y="4518807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 …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BB0AF81A-F10C-43F8-B934-4B1665C024E4}"/>
                </a:ext>
              </a:extLst>
            </p:cNvPr>
            <p:cNvCxnSpPr>
              <a:cxnSpLocks/>
              <a:stCxn id="65" idx="5"/>
              <a:endCxn id="21" idx="1"/>
            </p:cNvCxnSpPr>
            <p:nvPr/>
          </p:nvCxnSpPr>
          <p:spPr>
            <a:xfrm>
              <a:off x="10568915" y="4824915"/>
              <a:ext cx="1060839" cy="81786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A31499DC-E7B5-431C-BDDF-BA90ADB45305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11706122" y="4866019"/>
              <a:ext cx="887128" cy="7767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B0612C71-1BA2-41E6-A531-081E2EE2D410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10940267" y="4866019"/>
              <a:ext cx="689487" cy="7767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06994CD6-8EDF-45ED-BE45-E7129556487F}"/>
                </a:ext>
              </a:extLst>
            </p:cNvPr>
            <p:cNvCxnSpPr>
              <a:cxnSpLocks/>
              <a:stCxn id="67" idx="4"/>
              <a:endCxn id="21" idx="0"/>
            </p:cNvCxnSpPr>
            <p:nvPr/>
          </p:nvCxnSpPr>
          <p:spPr>
            <a:xfrm>
              <a:off x="11187183" y="4840731"/>
              <a:ext cx="480755" cy="7862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F699049A-1255-423C-879E-9247A3E57931}"/>
                </a:ext>
              </a:extLst>
            </p:cNvPr>
            <p:cNvCxnSpPr>
              <a:cxnSpLocks/>
              <a:stCxn id="68" idx="5"/>
              <a:endCxn id="21" idx="7"/>
            </p:cNvCxnSpPr>
            <p:nvPr/>
          </p:nvCxnSpPr>
          <p:spPr>
            <a:xfrm>
              <a:off x="11532619" y="4824915"/>
              <a:ext cx="173503" cy="81786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317C9AF3-D7C2-43D3-9E90-5279474E3777}"/>
                </a:ext>
              </a:extLst>
            </p:cNvPr>
            <p:cNvCxnSpPr>
              <a:cxnSpLocks/>
              <a:stCxn id="11" idx="5"/>
              <a:endCxn id="65" idx="7"/>
            </p:cNvCxnSpPr>
            <p:nvPr/>
          </p:nvCxnSpPr>
          <p:spPr>
            <a:xfrm flipH="1">
              <a:off x="10568915" y="4118945"/>
              <a:ext cx="295200" cy="6296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C786F8D9-2BA3-42B4-8F80-8B36970F7934}"/>
                </a:ext>
              </a:extLst>
            </p:cNvPr>
            <p:cNvCxnSpPr>
              <a:cxnSpLocks/>
              <a:stCxn id="10" idx="5"/>
              <a:endCxn id="66" idx="0"/>
            </p:cNvCxnSpPr>
            <p:nvPr/>
          </p:nvCxnSpPr>
          <p:spPr>
            <a:xfrm>
              <a:off x="10514915" y="4118945"/>
              <a:ext cx="365016" cy="61378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C36DB39A-60DB-4FCB-94FF-D9DEB36B6B07}"/>
                </a:ext>
              </a:extLst>
            </p:cNvPr>
            <p:cNvCxnSpPr>
              <a:cxnSpLocks/>
              <a:stCxn id="10" idx="5"/>
              <a:endCxn id="67" idx="1"/>
            </p:cNvCxnSpPr>
            <p:nvPr/>
          </p:nvCxnSpPr>
          <p:spPr>
            <a:xfrm>
              <a:off x="10514915" y="4118945"/>
              <a:ext cx="634084" cy="62960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FC030C0D-2770-42E6-88E4-0399D14C8D78}"/>
                </a:ext>
              </a:extLst>
            </p:cNvPr>
            <p:cNvCxnSpPr>
              <a:cxnSpLocks/>
              <a:stCxn id="10" idx="4"/>
            </p:cNvCxnSpPr>
            <p:nvPr/>
          </p:nvCxnSpPr>
          <p:spPr>
            <a:xfrm>
              <a:off x="10476731" y="4134761"/>
              <a:ext cx="2191532" cy="67303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8CC6E0A3-6FF8-4F7A-B5EA-79A6E944A425}"/>
                </a:ext>
              </a:extLst>
            </p:cNvPr>
            <p:cNvCxnSpPr>
              <a:cxnSpLocks/>
              <a:stCxn id="56" idx="4"/>
              <a:endCxn id="11" idx="0"/>
            </p:cNvCxnSpPr>
            <p:nvPr/>
          </p:nvCxnSpPr>
          <p:spPr>
            <a:xfrm flipH="1">
              <a:off x="10825931" y="3142681"/>
              <a:ext cx="151907" cy="88408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接點 116">
              <a:extLst>
                <a:ext uri="{FF2B5EF4-FFF2-40B4-BE49-F238E27FC236}">
                  <a16:creationId xmlns:a16="http://schemas.microsoft.com/office/drawing/2014/main" id="{0DF99981-077A-45E3-A560-22C36368403A}"/>
                </a:ext>
              </a:extLst>
            </p:cNvPr>
            <p:cNvCxnSpPr>
              <a:cxnSpLocks/>
              <a:stCxn id="56" idx="4"/>
              <a:endCxn id="12" idx="0"/>
            </p:cNvCxnSpPr>
            <p:nvPr/>
          </p:nvCxnSpPr>
          <p:spPr>
            <a:xfrm>
              <a:off x="10977838" y="3142681"/>
              <a:ext cx="155345" cy="88408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7C21CC56-75F5-4BC6-881E-91C57E84069A}"/>
                </a:ext>
              </a:extLst>
            </p:cNvPr>
            <p:cNvCxnSpPr>
              <a:cxnSpLocks/>
              <a:stCxn id="56" idx="4"/>
              <a:endCxn id="13" idx="1"/>
            </p:cNvCxnSpPr>
            <p:nvPr/>
          </p:nvCxnSpPr>
          <p:spPr>
            <a:xfrm>
              <a:off x="10977838" y="3142681"/>
              <a:ext cx="424413" cy="89989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DE9CE134-506A-4402-B5E1-5DB96A37272B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10514915" y="3183785"/>
              <a:ext cx="708040" cy="8587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FE223215-8A55-466F-97D0-61516E86F1B2}"/>
                </a:ext>
              </a:extLst>
            </p:cNvPr>
            <p:cNvCxnSpPr>
              <a:cxnSpLocks/>
              <a:stCxn id="57" idx="5"/>
              <a:endCxn id="11" idx="0"/>
            </p:cNvCxnSpPr>
            <p:nvPr/>
          </p:nvCxnSpPr>
          <p:spPr>
            <a:xfrm flipH="1">
              <a:off x="10825931" y="3126865"/>
              <a:ext cx="432561" cy="89989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6A4ACAF2-3D17-4672-8945-0D8E5D335059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11133183" y="3212717"/>
              <a:ext cx="105384" cy="81404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3B751606-2D60-4E36-A4F9-D8FF0C0E84F2}"/>
                </a:ext>
              </a:extLst>
            </p:cNvPr>
            <p:cNvCxnSpPr>
              <a:cxnSpLocks/>
              <a:stCxn id="57" idx="4"/>
            </p:cNvCxnSpPr>
            <p:nvPr/>
          </p:nvCxnSpPr>
          <p:spPr>
            <a:xfrm>
              <a:off x="11220308" y="3142681"/>
              <a:ext cx="214384" cy="84765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C070AEC4-7FE7-4E06-988C-7324C0A4C8FC}"/>
                </a:ext>
              </a:extLst>
            </p:cNvPr>
            <p:cNvCxnSpPr>
              <a:cxnSpLocks/>
              <a:endCxn id="10" idx="7"/>
            </p:cNvCxnSpPr>
            <p:nvPr/>
          </p:nvCxnSpPr>
          <p:spPr>
            <a:xfrm flipH="1">
              <a:off x="10514915" y="3174028"/>
              <a:ext cx="1362494" cy="86854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5E1F5F5B-4764-45BC-B68B-1C592D04A595}"/>
                </a:ext>
              </a:extLst>
            </p:cNvPr>
            <p:cNvCxnSpPr>
              <a:cxnSpLocks/>
              <a:endCxn id="11" idx="7"/>
            </p:cNvCxnSpPr>
            <p:nvPr/>
          </p:nvCxnSpPr>
          <p:spPr>
            <a:xfrm flipH="1">
              <a:off x="10864115" y="3179780"/>
              <a:ext cx="998122" cy="8627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78B8D238-4981-470D-8E88-D0C3A2CA2959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11171367" y="3123243"/>
              <a:ext cx="719694" cy="91933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直線接點 144">
              <a:extLst>
                <a:ext uri="{FF2B5EF4-FFF2-40B4-BE49-F238E27FC236}">
                  <a16:creationId xmlns:a16="http://schemas.microsoft.com/office/drawing/2014/main" id="{1B69B8A9-6564-43C1-A55E-1515DF410C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43140" y="3148433"/>
              <a:ext cx="460023" cy="8203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線接點 159">
              <a:extLst>
                <a:ext uri="{FF2B5EF4-FFF2-40B4-BE49-F238E27FC236}">
                  <a16:creationId xmlns:a16="http://schemas.microsoft.com/office/drawing/2014/main" id="{AD689A35-D8F3-4A5E-BF4A-92A1F0E246EF}"/>
                </a:ext>
              </a:extLst>
            </p:cNvPr>
            <p:cNvCxnSpPr>
              <a:cxnSpLocks/>
              <a:stCxn id="56" idx="4"/>
            </p:cNvCxnSpPr>
            <p:nvPr/>
          </p:nvCxnSpPr>
          <p:spPr>
            <a:xfrm>
              <a:off x="10977838" y="3142681"/>
              <a:ext cx="1589793" cy="8677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線接點 164">
              <a:extLst>
                <a:ext uri="{FF2B5EF4-FFF2-40B4-BE49-F238E27FC236}">
                  <a16:creationId xmlns:a16="http://schemas.microsoft.com/office/drawing/2014/main" id="{0F1F1D03-94A3-4E6A-83E5-11CFA140B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4893" y="4108645"/>
              <a:ext cx="1555310" cy="61036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線接點 167">
              <a:extLst>
                <a:ext uri="{FF2B5EF4-FFF2-40B4-BE49-F238E27FC236}">
                  <a16:creationId xmlns:a16="http://schemas.microsoft.com/office/drawing/2014/main" id="{1BB1AF61-382B-40E4-A1C4-F27219555EBB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10568915" y="4119049"/>
              <a:ext cx="1964838" cy="6294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490C972A-9240-4A4B-8C1F-0973B3E8806E}"/>
                </a:ext>
              </a:extLst>
            </p:cNvPr>
            <p:cNvSpPr txBox="1"/>
            <p:nvPr/>
          </p:nvSpPr>
          <p:spPr>
            <a:xfrm>
              <a:off x="11633551" y="4851491"/>
              <a:ext cx="62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 </a:t>
              </a:r>
              <a:endPara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4F83E3B9-5AA9-4654-B37F-22727DBDBECC}"/>
                </a:ext>
              </a:extLst>
            </p:cNvPr>
            <p:cNvSpPr txBox="1"/>
            <p:nvPr/>
          </p:nvSpPr>
          <p:spPr>
            <a:xfrm>
              <a:off x="12674777" y="5484555"/>
              <a:ext cx="27009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b="1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Regression problem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(Housing Price)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1312712" y="5755594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Price</a:t>
              </a:r>
              <a:endParaRPr lang="zh-TW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10637037" y="2632412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Arial" pitchFamily="34" charset="0"/>
                  <a:cs typeface="Arial" pitchFamily="34" charset="0"/>
                </a:rPr>
                <a:t>Input features</a:t>
              </a:r>
              <a:endParaRPr lang="zh-TW" alt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07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342556"/>
            <a:ext cx="1560623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algn="ctr">
              <a:spcBef>
                <a:spcPts val="100"/>
              </a:spcBef>
            </a:pPr>
            <a:r>
              <a:rPr sz="6000" b="0" dirty="0">
                <a:ea typeface="Cambria Math" panose="02040503050406030204" pitchFamily="18" charset="0"/>
              </a:rPr>
              <a:t>Roadmap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4AB0DC-8A5B-4129-A6B8-7C48F234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331" y="1524000"/>
            <a:ext cx="14640719" cy="7162800"/>
          </a:xfrm>
        </p:spPr>
        <p:txBody>
          <a:bodyPr/>
          <a:lstStyle/>
          <a:p>
            <a:pPr marL="584200" indent="-571500">
              <a:spcBef>
                <a:spcPts val="100"/>
              </a:spcBef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Example: Learning XOR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Hidden Units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Gradient-Based Learning</a:t>
            </a:r>
            <a:endParaRPr lang="en-US" altLang="zh-TW" sz="4000" i="1" dirty="0">
              <a:solidFill>
                <a:schemeClr val="bg1">
                  <a:lumMod val="75000"/>
                </a:schemeClr>
              </a:solidFill>
            </a:endParaRP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rgbClr val="FF0000"/>
                </a:solidFill>
              </a:rPr>
              <a:t>Architecture Design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Back-Propagation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A88199-3278-46A7-B4B9-86AC3613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32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D95B065-E896-408D-B2AD-A8A93A80D148}"/>
              </a:ext>
            </a:extLst>
          </p:cNvPr>
          <p:cNvGrpSpPr/>
          <p:nvPr/>
        </p:nvGrpSpPr>
        <p:grpSpPr>
          <a:xfrm>
            <a:off x="8819986" y="2274337"/>
            <a:ext cx="5135639" cy="5968710"/>
            <a:chOff x="4931454" y="2771430"/>
            <a:chExt cx="5135639" cy="596871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EBCD0F6-CC9F-474C-9BE5-63004D7E13BA}"/>
                </a:ext>
              </a:extLst>
            </p:cNvPr>
            <p:cNvSpPr/>
            <p:nvPr/>
          </p:nvSpPr>
          <p:spPr>
            <a:xfrm>
              <a:off x="7682483" y="2771430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6" y="213026"/>
                  </a:lnTo>
                  <a:lnTo>
                    <a:pt x="1099160" y="249812"/>
                  </a:lnTo>
                  <a:lnTo>
                    <a:pt x="1125011" y="288227"/>
                  </a:lnTo>
                  <a:lnTo>
                    <a:pt x="1147631" y="328078"/>
                  </a:lnTo>
                  <a:lnTo>
                    <a:pt x="1167020" y="369175"/>
                  </a:lnTo>
                  <a:lnTo>
                    <a:pt x="1183177" y="411325"/>
                  </a:lnTo>
                  <a:lnTo>
                    <a:pt x="1196103" y="454337"/>
                  </a:lnTo>
                  <a:lnTo>
                    <a:pt x="1205797" y="498020"/>
                  </a:lnTo>
                  <a:lnTo>
                    <a:pt x="1212260" y="542181"/>
                  </a:lnTo>
                  <a:lnTo>
                    <a:pt x="1215492" y="586630"/>
                  </a:lnTo>
                  <a:lnTo>
                    <a:pt x="1215492" y="631174"/>
                  </a:lnTo>
                  <a:lnTo>
                    <a:pt x="1212260" y="675623"/>
                  </a:lnTo>
                  <a:lnTo>
                    <a:pt x="1205797" y="719785"/>
                  </a:lnTo>
                  <a:lnTo>
                    <a:pt x="1196103" y="763467"/>
                  </a:lnTo>
                  <a:lnTo>
                    <a:pt x="1183177" y="806479"/>
                  </a:lnTo>
                  <a:lnTo>
                    <a:pt x="1167020" y="848630"/>
                  </a:lnTo>
                  <a:lnTo>
                    <a:pt x="1147631" y="889726"/>
                  </a:lnTo>
                  <a:lnTo>
                    <a:pt x="1125011" y="929577"/>
                  </a:lnTo>
                  <a:lnTo>
                    <a:pt x="1099160" y="967992"/>
                  </a:lnTo>
                  <a:lnTo>
                    <a:pt x="1070076" y="1004778"/>
                  </a:lnTo>
                  <a:lnTo>
                    <a:pt x="1037762" y="1039745"/>
                  </a:lnTo>
                  <a:lnTo>
                    <a:pt x="1002862" y="1072119"/>
                  </a:lnTo>
                  <a:lnTo>
                    <a:pt x="966146" y="1101256"/>
                  </a:lnTo>
                  <a:lnTo>
                    <a:pt x="927805" y="1127156"/>
                  </a:lnTo>
                  <a:lnTo>
                    <a:pt x="888029" y="1149818"/>
                  </a:lnTo>
                  <a:lnTo>
                    <a:pt x="847011" y="1169243"/>
                  </a:lnTo>
                  <a:lnTo>
                    <a:pt x="804941" y="1185430"/>
                  </a:lnTo>
                  <a:lnTo>
                    <a:pt x="762011" y="1198380"/>
                  </a:lnTo>
                  <a:lnTo>
                    <a:pt x="718412" y="1208092"/>
                  </a:lnTo>
                  <a:lnTo>
                    <a:pt x="674335" y="1214567"/>
                  </a:lnTo>
                  <a:lnTo>
                    <a:pt x="629971" y="1217805"/>
                  </a:lnTo>
                  <a:lnTo>
                    <a:pt x="585511" y="1217805"/>
                  </a:lnTo>
                  <a:lnTo>
                    <a:pt x="541147" y="1214567"/>
                  </a:lnTo>
                  <a:lnTo>
                    <a:pt x="497070" y="1208092"/>
                  </a:lnTo>
                  <a:lnTo>
                    <a:pt x="453471" y="1198380"/>
                  </a:lnTo>
                  <a:lnTo>
                    <a:pt x="410540" y="1185430"/>
                  </a:lnTo>
                  <a:lnTo>
                    <a:pt x="368471" y="1169243"/>
                  </a:lnTo>
                  <a:lnTo>
                    <a:pt x="327453" y="1149818"/>
                  </a:lnTo>
                  <a:lnTo>
                    <a:pt x="287677" y="1127156"/>
                  </a:lnTo>
                  <a:lnTo>
                    <a:pt x="249336" y="1101256"/>
                  </a:lnTo>
                  <a:lnTo>
                    <a:pt x="212620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0" y="145685"/>
                  </a:lnTo>
                  <a:lnTo>
                    <a:pt x="249336" y="116548"/>
                  </a:lnTo>
                  <a:lnTo>
                    <a:pt x="287677" y="90648"/>
                  </a:lnTo>
                  <a:lnTo>
                    <a:pt x="327453" y="67986"/>
                  </a:lnTo>
                  <a:lnTo>
                    <a:pt x="368471" y="48561"/>
                  </a:lnTo>
                  <a:lnTo>
                    <a:pt x="410540" y="32374"/>
                  </a:lnTo>
                  <a:lnTo>
                    <a:pt x="453471" y="19424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4"/>
                  </a:lnTo>
                  <a:lnTo>
                    <a:pt x="804941" y="32374"/>
                  </a:lnTo>
                  <a:lnTo>
                    <a:pt x="847011" y="48561"/>
                  </a:lnTo>
                  <a:lnTo>
                    <a:pt x="888029" y="67986"/>
                  </a:lnTo>
                  <a:lnTo>
                    <a:pt x="927805" y="90648"/>
                  </a:lnTo>
                  <a:lnTo>
                    <a:pt x="966146" y="116548"/>
                  </a:lnTo>
                  <a:lnTo>
                    <a:pt x="1002862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C8459B9B-D84C-446B-90FC-7728DBE2EFCC}"/>
                </a:ext>
              </a:extLst>
            </p:cNvPr>
            <p:cNvSpPr txBox="1"/>
            <p:nvPr/>
          </p:nvSpPr>
          <p:spPr>
            <a:xfrm>
              <a:off x="8137391" y="2921086"/>
              <a:ext cx="187325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4800" i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sz="4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5D3B08F4-525B-4FA4-8823-096CB0C68C09}"/>
                </a:ext>
              </a:extLst>
            </p:cNvPr>
            <p:cNvSpPr/>
            <p:nvPr/>
          </p:nvSpPr>
          <p:spPr>
            <a:xfrm>
              <a:off x="6675899" y="466238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5" y="213026"/>
                  </a:lnTo>
                  <a:lnTo>
                    <a:pt x="1099156" y="249812"/>
                  </a:lnTo>
                  <a:lnTo>
                    <a:pt x="1125007" y="288227"/>
                  </a:lnTo>
                  <a:lnTo>
                    <a:pt x="1147625" y="328078"/>
                  </a:lnTo>
                  <a:lnTo>
                    <a:pt x="1167013" y="369175"/>
                  </a:lnTo>
                  <a:lnTo>
                    <a:pt x="1183170" y="411325"/>
                  </a:lnTo>
                  <a:lnTo>
                    <a:pt x="1196095" y="454337"/>
                  </a:lnTo>
                  <a:lnTo>
                    <a:pt x="1205789" y="498020"/>
                  </a:lnTo>
                  <a:lnTo>
                    <a:pt x="1212251" y="542181"/>
                  </a:lnTo>
                  <a:lnTo>
                    <a:pt x="1215482" y="586630"/>
                  </a:lnTo>
                  <a:lnTo>
                    <a:pt x="1215482" y="631174"/>
                  </a:lnTo>
                  <a:lnTo>
                    <a:pt x="1212251" y="675623"/>
                  </a:lnTo>
                  <a:lnTo>
                    <a:pt x="1205789" y="719785"/>
                  </a:lnTo>
                  <a:lnTo>
                    <a:pt x="1196095" y="763467"/>
                  </a:lnTo>
                  <a:lnTo>
                    <a:pt x="1183170" y="806479"/>
                  </a:lnTo>
                  <a:lnTo>
                    <a:pt x="1167013" y="848630"/>
                  </a:lnTo>
                  <a:lnTo>
                    <a:pt x="1147625" y="889726"/>
                  </a:lnTo>
                  <a:lnTo>
                    <a:pt x="1125007" y="929577"/>
                  </a:lnTo>
                  <a:lnTo>
                    <a:pt x="1099156" y="967992"/>
                  </a:lnTo>
                  <a:lnTo>
                    <a:pt x="1070075" y="1004778"/>
                  </a:lnTo>
                  <a:lnTo>
                    <a:pt x="1037762" y="1039745"/>
                  </a:lnTo>
                  <a:lnTo>
                    <a:pt x="1002862" y="1072119"/>
                  </a:lnTo>
                  <a:lnTo>
                    <a:pt x="966146" y="1101256"/>
                  </a:lnTo>
                  <a:lnTo>
                    <a:pt x="927805" y="1127156"/>
                  </a:lnTo>
                  <a:lnTo>
                    <a:pt x="888029" y="1149818"/>
                  </a:lnTo>
                  <a:lnTo>
                    <a:pt x="847011" y="1169243"/>
                  </a:lnTo>
                  <a:lnTo>
                    <a:pt x="804941" y="1185430"/>
                  </a:lnTo>
                  <a:lnTo>
                    <a:pt x="762011" y="1198380"/>
                  </a:lnTo>
                  <a:lnTo>
                    <a:pt x="718412" y="1208092"/>
                  </a:lnTo>
                  <a:lnTo>
                    <a:pt x="674335" y="1214567"/>
                  </a:lnTo>
                  <a:lnTo>
                    <a:pt x="629971" y="1217805"/>
                  </a:lnTo>
                  <a:lnTo>
                    <a:pt x="585511" y="1217805"/>
                  </a:lnTo>
                  <a:lnTo>
                    <a:pt x="541147" y="1214567"/>
                  </a:lnTo>
                  <a:lnTo>
                    <a:pt x="497070" y="1208092"/>
                  </a:lnTo>
                  <a:lnTo>
                    <a:pt x="453471" y="1198380"/>
                  </a:lnTo>
                  <a:lnTo>
                    <a:pt x="410540" y="1185430"/>
                  </a:lnTo>
                  <a:lnTo>
                    <a:pt x="368471" y="1169243"/>
                  </a:lnTo>
                  <a:lnTo>
                    <a:pt x="327453" y="1149818"/>
                  </a:lnTo>
                  <a:lnTo>
                    <a:pt x="287677" y="1127156"/>
                  </a:lnTo>
                  <a:lnTo>
                    <a:pt x="249336" y="1101256"/>
                  </a:lnTo>
                  <a:lnTo>
                    <a:pt x="212620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0" y="145685"/>
                  </a:lnTo>
                  <a:lnTo>
                    <a:pt x="249336" y="116548"/>
                  </a:lnTo>
                  <a:lnTo>
                    <a:pt x="287677" y="90648"/>
                  </a:lnTo>
                  <a:lnTo>
                    <a:pt x="327453" y="67986"/>
                  </a:lnTo>
                  <a:lnTo>
                    <a:pt x="368471" y="48561"/>
                  </a:lnTo>
                  <a:lnTo>
                    <a:pt x="410540" y="32374"/>
                  </a:lnTo>
                  <a:lnTo>
                    <a:pt x="453471" y="19424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4"/>
                  </a:lnTo>
                  <a:lnTo>
                    <a:pt x="804941" y="32374"/>
                  </a:lnTo>
                  <a:lnTo>
                    <a:pt x="847011" y="48561"/>
                  </a:lnTo>
                  <a:lnTo>
                    <a:pt x="888029" y="67986"/>
                  </a:lnTo>
                  <a:lnTo>
                    <a:pt x="927805" y="90648"/>
                  </a:lnTo>
                  <a:lnTo>
                    <a:pt x="966146" y="116548"/>
                  </a:lnTo>
                  <a:lnTo>
                    <a:pt x="1002862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6">
                  <a:extLst>
                    <a:ext uri="{FF2B5EF4-FFF2-40B4-BE49-F238E27FC236}">
                      <a16:creationId xmlns:a16="http://schemas.microsoft.com/office/drawing/2014/main" id="{B72EA037-3F20-4FAA-91FF-E7639F5B3D49}"/>
                    </a:ext>
                  </a:extLst>
                </p:cNvPr>
                <p:cNvSpPr txBox="1"/>
                <p:nvPr/>
              </p:nvSpPr>
              <p:spPr>
                <a:xfrm>
                  <a:off x="7071589" y="4882648"/>
                  <a:ext cx="347980" cy="691215"/>
                </a:xfrm>
                <a:prstGeom prst="rect">
                  <a:avLst/>
                </a:prstGeom>
              </p:spPr>
              <p:txBody>
                <a:bodyPr vert="horz" wrap="square" lIns="0" tIns="1397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43" name="object 6">
                  <a:extLst>
                    <a:ext uri="{FF2B5EF4-FFF2-40B4-BE49-F238E27FC236}">
                      <a16:creationId xmlns:a16="http://schemas.microsoft.com/office/drawing/2014/main" id="{F639EC3E-06D1-483A-A17A-FB7859822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589" y="4882648"/>
                  <a:ext cx="347980" cy="691215"/>
                </a:xfrm>
                <a:prstGeom prst="rect">
                  <a:avLst/>
                </a:prstGeom>
                <a:blipFill>
                  <a:blip r:embed="rId3"/>
                  <a:stretch>
                    <a:fillRect r="-491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9A5BDA7E-B5CB-448A-8D09-9490FDBA5EAA}"/>
                </a:ext>
              </a:extLst>
            </p:cNvPr>
            <p:cNvSpPr/>
            <p:nvPr/>
          </p:nvSpPr>
          <p:spPr>
            <a:xfrm>
              <a:off x="7569900" y="4285166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60" h="448945">
                  <a:moveTo>
                    <a:pt x="0" y="448352"/>
                  </a:moveTo>
                  <a:lnTo>
                    <a:pt x="238665" y="0"/>
                  </a:lnTo>
                </a:path>
              </a:pathLst>
            </a:custGeom>
            <a:ln w="419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8">
              <a:extLst>
                <a:ext uri="{FF2B5EF4-FFF2-40B4-BE49-F238E27FC236}">
                  <a16:creationId xmlns:a16="http://schemas.microsoft.com/office/drawing/2014/main" id="{D006EBE1-C085-4CB8-AC81-2D1267377407}"/>
                </a:ext>
              </a:extLst>
            </p:cNvPr>
            <p:cNvSpPr/>
            <p:nvPr/>
          </p:nvSpPr>
          <p:spPr>
            <a:xfrm>
              <a:off x="7697552" y="3988550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39" h="356235">
                  <a:moveTo>
                    <a:pt x="268922" y="0"/>
                  </a:moveTo>
                  <a:lnTo>
                    <a:pt x="0" y="237299"/>
                  </a:lnTo>
                  <a:lnTo>
                    <a:pt x="222046" y="355942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0FA9BF6B-9E41-40DE-AF73-124B3688E77C}"/>
                </a:ext>
              </a:extLst>
            </p:cNvPr>
            <p:cNvSpPr/>
            <p:nvPr/>
          </p:nvSpPr>
          <p:spPr>
            <a:xfrm>
              <a:off x="7697547" y="3988548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39" h="356235">
                  <a:moveTo>
                    <a:pt x="268917" y="0"/>
                  </a:moveTo>
                  <a:lnTo>
                    <a:pt x="0" y="237293"/>
                  </a:lnTo>
                  <a:lnTo>
                    <a:pt x="222039" y="355944"/>
                  </a:lnTo>
                  <a:lnTo>
                    <a:pt x="268917" y="0"/>
                  </a:lnTo>
                  <a:close/>
                </a:path>
              </a:pathLst>
            </a:custGeom>
            <a:ln w="419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7EE0A990-EC0C-4E99-8211-51BF8B873B92}"/>
                </a:ext>
              </a:extLst>
            </p:cNvPr>
            <p:cNvSpPr/>
            <p:nvPr/>
          </p:nvSpPr>
          <p:spPr>
            <a:xfrm>
              <a:off x="6675899" y="651130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9"/>
                  </a:moveTo>
                  <a:lnTo>
                    <a:pt x="1070075" y="213038"/>
                  </a:lnTo>
                  <a:lnTo>
                    <a:pt x="1099156" y="249825"/>
                  </a:lnTo>
                  <a:lnTo>
                    <a:pt x="1125007" y="288241"/>
                  </a:lnTo>
                  <a:lnTo>
                    <a:pt x="1147625" y="328093"/>
                  </a:lnTo>
                  <a:lnTo>
                    <a:pt x="1167013" y="369189"/>
                  </a:lnTo>
                  <a:lnTo>
                    <a:pt x="1183170" y="411339"/>
                  </a:lnTo>
                  <a:lnTo>
                    <a:pt x="1196095" y="454350"/>
                  </a:lnTo>
                  <a:lnTo>
                    <a:pt x="1205789" y="498032"/>
                  </a:lnTo>
                  <a:lnTo>
                    <a:pt x="1212251" y="542192"/>
                  </a:lnTo>
                  <a:lnTo>
                    <a:pt x="1215482" y="586640"/>
                  </a:lnTo>
                  <a:lnTo>
                    <a:pt x="1215482" y="631183"/>
                  </a:lnTo>
                  <a:lnTo>
                    <a:pt x="1212251" y="675631"/>
                  </a:lnTo>
                  <a:lnTo>
                    <a:pt x="1205789" y="719791"/>
                  </a:lnTo>
                  <a:lnTo>
                    <a:pt x="1196095" y="763473"/>
                  </a:lnTo>
                  <a:lnTo>
                    <a:pt x="1183170" y="806485"/>
                  </a:lnTo>
                  <a:lnTo>
                    <a:pt x="1167013" y="848634"/>
                  </a:lnTo>
                  <a:lnTo>
                    <a:pt x="1147625" y="889731"/>
                  </a:lnTo>
                  <a:lnTo>
                    <a:pt x="1125007" y="929582"/>
                  </a:lnTo>
                  <a:lnTo>
                    <a:pt x="1099156" y="967998"/>
                  </a:lnTo>
                  <a:lnTo>
                    <a:pt x="1070075" y="1004786"/>
                  </a:lnTo>
                  <a:lnTo>
                    <a:pt x="1037762" y="1039754"/>
                  </a:lnTo>
                  <a:lnTo>
                    <a:pt x="1002862" y="1072130"/>
                  </a:lnTo>
                  <a:lnTo>
                    <a:pt x="966146" y="1101269"/>
                  </a:lnTo>
                  <a:lnTo>
                    <a:pt x="927805" y="1127170"/>
                  </a:lnTo>
                  <a:lnTo>
                    <a:pt x="888029" y="1149834"/>
                  </a:lnTo>
                  <a:lnTo>
                    <a:pt x="847011" y="1169259"/>
                  </a:lnTo>
                  <a:lnTo>
                    <a:pt x="804941" y="1185447"/>
                  </a:lnTo>
                  <a:lnTo>
                    <a:pt x="762011" y="1198398"/>
                  </a:lnTo>
                  <a:lnTo>
                    <a:pt x="718412" y="1208111"/>
                  </a:lnTo>
                  <a:lnTo>
                    <a:pt x="674335" y="1214586"/>
                  </a:lnTo>
                  <a:lnTo>
                    <a:pt x="629971" y="1217824"/>
                  </a:lnTo>
                  <a:lnTo>
                    <a:pt x="585511" y="1217824"/>
                  </a:lnTo>
                  <a:lnTo>
                    <a:pt x="541147" y="1214586"/>
                  </a:lnTo>
                  <a:lnTo>
                    <a:pt x="497070" y="1208111"/>
                  </a:lnTo>
                  <a:lnTo>
                    <a:pt x="453471" y="1198398"/>
                  </a:lnTo>
                  <a:lnTo>
                    <a:pt x="410540" y="1185447"/>
                  </a:lnTo>
                  <a:lnTo>
                    <a:pt x="368471" y="1169259"/>
                  </a:lnTo>
                  <a:lnTo>
                    <a:pt x="327453" y="1149834"/>
                  </a:lnTo>
                  <a:lnTo>
                    <a:pt x="287677" y="1127170"/>
                  </a:lnTo>
                  <a:lnTo>
                    <a:pt x="249336" y="1101269"/>
                  </a:lnTo>
                  <a:lnTo>
                    <a:pt x="212620" y="1072130"/>
                  </a:lnTo>
                  <a:lnTo>
                    <a:pt x="177720" y="1039754"/>
                  </a:lnTo>
                  <a:lnTo>
                    <a:pt x="145407" y="1004786"/>
                  </a:lnTo>
                  <a:lnTo>
                    <a:pt x="116326" y="967998"/>
                  </a:lnTo>
                  <a:lnTo>
                    <a:pt x="90475" y="929582"/>
                  </a:lnTo>
                  <a:lnTo>
                    <a:pt x="67856" y="889731"/>
                  </a:lnTo>
                  <a:lnTo>
                    <a:pt x="48469" y="848634"/>
                  </a:lnTo>
                  <a:lnTo>
                    <a:pt x="32312" y="806485"/>
                  </a:lnTo>
                  <a:lnTo>
                    <a:pt x="19387" y="763473"/>
                  </a:lnTo>
                  <a:lnTo>
                    <a:pt x="9693" y="719791"/>
                  </a:lnTo>
                  <a:lnTo>
                    <a:pt x="3231" y="675631"/>
                  </a:lnTo>
                  <a:lnTo>
                    <a:pt x="0" y="631183"/>
                  </a:lnTo>
                  <a:lnTo>
                    <a:pt x="0" y="586640"/>
                  </a:lnTo>
                  <a:lnTo>
                    <a:pt x="3231" y="542192"/>
                  </a:lnTo>
                  <a:lnTo>
                    <a:pt x="9693" y="498032"/>
                  </a:lnTo>
                  <a:lnTo>
                    <a:pt x="19387" y="454350"/>
                  </a:lnTo>
                  <a:lnTo>
                    <a:pt x="32312" y="411339"/>
                  </a:lnTo>
                  <a:lnTo>
                    <a:pt x="48469" y="369189"/>
                  </a:lnTo>
                  <a:lnTo>
                    <a:pt x="67856" y="328093"/>
                  </a:lnTo>
                  <a:lnTo>
                    <a:pt x="90475" y="288241"/>
                  </a:lnTo>
                  <a:lnTo>
                    <a:pt x="116326" y="249825"/>
                  </a:lnTo>
                  <a:lnTo>
                    <a:pt x="145407" y="213038"/>
                  </a:lnTo>
                  <a:lnTo>
                    <a:pt x="177720" y="178069"/>
                  </a:lnTo>
                  <a:lnTo>
                    <a:pt x="212620" y="145693"/>
                  </a:lnTo>
                  <a:lnTo>
                    <a:pt x="249336" y="116554"/>
                  </a:lnTo>
                  <a:lnTo>
                    <a:pt x="287677" y="90653"/>
                  </a:lnTo>
                  <a:lnTo>
                    <a:pt x="327453" y="67990"/>
                  </a:lnTo>
                  <a:lnTo>
                    <a:pt x="368471" y="48564"/>
                  </a:lnTo>
                  <a:lnTo>
                    <a:pt x="410540" y="32376"/>
                  </a:lnTo>
                  <a:lnTo>
                    <a:pt x="453471" y="19425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5"/>
                  </a:lnTo>
                  <a:lnTo>
                    <a:pt x="804941" y="32376"/>
                  </a:lnTo>
                  <a:lnTo>
                    <a:pt x="847011" y="48564"/>
                  </a:lnTo>
                  <a:lnTo>
                    <a:pt x="888029" y="67990"/>
                  </a:lnTo>
                  <a:lnTo>
                    <a:pt x="927805" y="90653"/>
                  </a:lnTo>
                  <a:lnTo>
                    <a:pt x="966146" y="116554"/>
                  </a:lnTo>
                  <a:lnTo>
                    <a:pt x="1002862" y="145693"/>
                  </a:lnTo>
                  <a:lnTo>
                    <a:pt x="1037762" y="178069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bject 11">
                  <a:extLst>
                    <a:ext uri="{FF2B5EF4-FFF2-40B4-BE49-F238E27FC236}">
                      <a16:creationId xmlns:a16="http://schemas.microsoft.com/office/drawing/2014/main" id="{8AF71B48-5B1A-444B-BD30-08C2A2C2BFEA}"/>
                    </a:ext>
                  </a:extLst>
                </p:cNvPr>
                <p:cNvSpPr txBox="1"/>
                <p:nvPr/>
              </p:nvSpPr>
              <p:spPr>
                <a:xfrm>
                  <a:off x="7110920" y="6735706"/>
                  <a:ext cx="345440" cy="68993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48" name="object 11">
                  <a:extLst>
                    <a:ext uri="{FF2B5EF4-FFF2-40B4-BE49-F238E27FC236}">
                      <a16:creationId xmlns:a16="http://schemas.microsoft.com/office/drawing/2014/main" id="{3B540048-AE39-4E77-A3A9-794DBC1A1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20" y="6735706"/>
                  <a:ext cx="345440" cy="689932"/>
                </a:xfrm>
                <a:prstGeom prst="rect">
                  <a:avLst/>
                </a:prstGeom>
                <a:blipFill>
                  <a:blip r:embed="rId4"/>
                  <a:stretch>
                    <a:fillRect r="-456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FF1BA571-D569-4F15-B7E4-449D2F872ECA}"/>
                </a:ext>
              </a:extLst>
            </p:cNvPr>
            <p:cNvSpPr/>
            <p:nvPr/>
          </p:nvSpPr>
          <p:spPr>
            <a:xfrm>
              <a:off x="7283640" y="6296600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214307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B6C23ACE-77D7-44AF-8928-E7A88D8602CC}"/>
                </a:ext>
              </a:extLst>
            </p:cNvPr>
            <p:cNvSpPr/>
            <p:nvPr/>
          </p:nvSpPr>
          <p:spPr>
            <a:xfrm>
              <a:off x="7157828" y="5960427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18" y="0"/>
                  </a:moveTo>
                  <a:lnTo>
                    <a:pt x="0" y="336169"/>
                  </a:lnTo>
                  <a:lnTo>
                    <a:pt x="251637" y="336169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A97A50D8-B207-4BE9-A286-0C05F6A7F6F5}"/>
                </a:ext>
              </a:extLst>
            </p:cNvPr>
            <p:cNvSpPr/>
            <p:nvPr/>
          </p:nvSpPr>
          <p:spPr>
            <a:xfrm>
              <a:off x="7157818" y="5960430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22" y="0"/>
                  </a:moveTo>
                  <a:lnTo>
                    <a:pt x="0" y="336168"/>
                  </a:lnTo>
                  <a:lnTo>
                    <a:pt x="251645" y="336168"/>
                  </a:lnTo>
                  <a:lnTo>
                    <a:pt x="125822" y="0"/>
                  </a:lnTo>
                  <a:close/>
                </a:path>
              </a:pathLst>
            </a:custGeom>
            <a:ln w="41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8B60C39C-F965-424C-999C-04A732A7DAAD}"/>
                </a:ext>
              </a:extLst>
            </p:cNvPr>
            <p:cNvSpPr/>
            <p:nvPr/>
          </p:nvSpPr>
          <p:spPr>
            <a:xfrm>
              <a:off x="8689067" y="466238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6" y="213026"/>
                  </a:lnTo>
                  <a:lnTo>
                    <a:pt x="1099160" y="249812"/>
                  </a:lnTo>
                  <a:lnTo>
                    <a:pt x="1125011" y="288227"/>
                  </a:lnTo>
                  <a:lnTo>
                    <a:pt x="1147631" y="328078"/>
                  </a:lnTo>
                  <a:lnTo>
                    <a:pt x="1167020" y="369175"/>
                  </a:lnTo>
                  <a:lnTo>
                    <a:pt x="1183177" y="411325"/>
                  </a:lnTo>
                  <a:lnTo>
                    <a:pt x="1196103" y="454337"/>
                  </a:lnTo>
                  <a:lnTo>
                    <a:pt x="1205797" y="498020"/>
                  </a:lnTo>
                  <a:lnTo>
                    <a:pt x="1212260" y="542181"/>
                  </a:lnTo>
                  <a:lnTo>
                    <a:pt x="1215492" y="586630"/>
                  </a:lnTo>
                  <a:lnTo>
                    <a:pt x="1215492" y="631174"/>
                  </a:lnTo>
                  <a:lnTo>
                    <a:pt x="1212260" y="675623"/>
                  </a:lnTo>
                  <a:lnTo>
                    <a:pt x="1205797" y="719785"/>
                  </a:lnTo>
                  <a:lnTo>
                    <a:pt x="1196103" y="763467"/>
                  </a:lnTo>
                  <a:lnTo>
                    <a:pt x="1183177" y="806479"/>
                  </a:lnTo>
                  <a:lnTo>
                    <a:pt x="1167020" y="848630"/>
                  </a:lnTo>
                  <a:lnTo>
                    <a:pt x="1147631" y="889726"/>
                  </a:lnTo>
                  <a:lnTo>
                    <a:pt x="1125011" y="929577"/>
                  </a:lnTo>
                  <a:lnTo>
                    <a:pt x="1099160" y="967992"/>
                  </a:lnTo>
                  <a:lnTo>
                    <a:pt x="1070076" y="1004778"/>
                  </a:lnTo>
                  <a:lnTo>
                    <a:pt x="1037762" y="1039745"/>
                  </a:lnTo>
                  <a:lnTo>
                    <a:pt x="1002860" y="1072119"/>
                  </a:lnTo>
                  <a:lnTo>
                    <a:pt x="966142" y="1101256"/>
                  </a:lnTo>
                  <a:lnTo>
                    <a:pt x="927800" y="1127156"/>
                  </a:lnTo>
                  <a:lnTo>
                    <a:pt x="888024" y="1149818"/>
                  </a:lnTo>
                  <a:lnTo>
                    <a:pt x="847006" y="1169243"/>
                  </a:lnTo>
                  <a:lnTo>
                    <a:pt x="804937" y="1185430"/>
                  </a:lnTo>
                  <a:lnTo>
                    <a:pt x="762008" y="1198380"/>
                  </a:lnTo>
                  <a:lnTo>
                    <a:pt x="718409" y="1208092"/>
                  </a:lnTo>
                  <a:lnTo>
                    <a:pt x="674333" y="1214567"/>
                  </a:lnTo>
                  <a:lnTo>
                    <a:pt x="629970" y="1217805"/>
                  </a:lnTo>
                  <a:lnTo>
                    <a:pt x="585512" y="1217805"/>
                  </a:lnTo>
                  <a:lnTo>
                    <a:pt x="541149" y="1214567"/>
                  </a:lnTo>
                  <a:lnTo>
                    <a:pt x="497073" y="1208092"/>
                  </a:lnTo>
                  <a:lnTo>
                    <a:pt x="453474" y="1198380"/>
                  </a:lnTo>
                  <a:lnTo>
                    <a:pt x="410545" y="1185430"/>
                  </a:lnTo>
                  <a:lnTo>
                    <a:pt x="368476" y="1169243"/>
                  </a:lnTo>
                  <a:lnTo>
                    <a:pt x="327457" y="1149818"/>
                  </a:lnTo>
                  <a:lnTo>
                    <a:pt x="287682" y="1127156"/>
                  </a:lnTo>
                  <a:lnTo>
                    <a:pt x="249339" y="1101256"/>
                  </a:lnTo>
                  <a:lnTo>
                    <a:pt x="212622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2" y="145685"/>
                  </a:lnTo>
                  <a:lnTo>
                    <a:pt x="249339" y="116548"/>
                  </a:lnTo>
                  <a:lnTo>
                    <a:pt x="287682" y="90648"/>
                  </a:lnTo>
                  <a:lnTo>
                    <a:pt x="327457" y="67986"/>
                  </a:lnTo>
                  <a:lnTo>
                    <a:pt x="368476" y="48561"/>
                  </a:lnTo>
                  <a:lnTo>
                    <a:pt x="410545" y="32374"/>
                  </a:lnTo>
                  <a:lnTo>
                    <a:pt x="453474" y="19424"/>
                  </a:lnTo>
                  <a:lnTo>
                    <a:pt x="497073" y="9712"/>
                  </a:lnTo>
                  <a:lnTo>
                    <a:pt x="541149" y="3237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37"/>
                  </a:lnTo>
                  <a:lnTo>
                    <a:pt x="718409" y="9712"/>
                  </a:lnTo>
                  <a:lnTo>
                    <a:pt x="762008" y="19424"/>
                  </a:lnTo>
                  <a:lnTo>
                    <a:pt x="804937" y="32374"/>
                  </a:lnTo>
                  <a:lnTo>
                    <a:pt x="847006" y="48561"/>
                  </a:lnTo>
                  <a:lnTo>
                    <a:pt x="888024" y="67986"/>
                  </a:lnTo>
                  <a:lnTo>
                    <a:pt x="927800" y="90648"/>
                  </a:lnTo>
                  <a:lnTo>
                    <a:pt x="966142" y="116548"/>
                  </a:lnTo>
                  <a:lnTo>
                    <a:pt x="1002860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6">
                  <a:extLst>
                    <a:ext uri="{FF2B5EF4-FFF2-40B4-BE49-F238E27FC236}">
                      <a16:creationId xmlns:a16="http://schemas.microsoft.com/office/drawing/2014/main" id="{C4535320-81E2-4369-B4B0-83BA58BFB5F0}"/>
                    </a:ext>
                  </a:extLst>
                </p:cNvPr>
                <p:cNvSpPr txBox="1"/>
                <p:nvPr/>
              </p:nvSpPr>
              <p:spPr>
                <a:xfrm>
                  <a:off x="9075100" y="4860327"/>
                  <a:ext cx="347980" cy="691215"/>
                </a:xfrm>
                <a:prstGeom prst="rect">
                  <a:avLst/>
                </a:prstGeom>
              </p:spPr>
              <p:txBody>
                <a:bodyPr vert="horz" wrap="square" lIns="0" tIns="1397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altLang="zh-TW"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53" name="object 16">
                  <a:extLst>
                    <a:ext uri="{FF2B5EF4-FFF2-40B4-BE49-F238E27FC236}">
                      <a16:creationId xmlns:a16="http://schemas.microsoft.com/office/drawing/2014/main" id="{55520190-56A8-4D1B-9105-29CE81A96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5100" y="4860327"/>
                  <a:ext cx="347980" cy="691215"/>
                </a:xfrm>
                <a:prstGeom prst="rect">
                  <a:avLst/>
                </a:prstGeom>
                <a:blipFill>
                  <a:blip r:embed="rId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CD46F9BA-7A5C-4288-8492-1A287D527427}"/>
                </a:ext>
              </a:extLst>
            </p:cNvPr>
            <p:cNvSpPr/>
            <p:nvPr/>
          </p:nvSpPr>
          <p:spPr>
            <a:xfrm>
              <a:off x="8771882" y="4285166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59" h="448945">
                  <a:moveTo>
                    <a:pt x="238677" y="448352"/>
                  </a:moveTo>
                  <a:lnTo>
                    <a:pt x="0" y="0"/>
                  </a:lnTo>
                </a:path>
              </a:pathLst>
            </a:custGeom>
            <a:ln w="419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93414305-85CF-4066-BD33-4D0341BE99FA}"/>
                </a:ext>
              </a:extLst>
            </p:cNvPr>
            <p:cNvSpPr/>
            <p:nvPr/>
          </p:nvSpPr>
          <p:spPr>
            <a:xfrm>
              <a:off x="8613996" y="3988550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40" h="356235">
                  <a:moveTo>
                    <a:pt x="0" y="0"/>
                  </a:moveTo>
                  <a:lnTo>
                    <a:pt x="46875" y="355942"/>
                  </a:lnTo>
                  <a:lnTo>
                    <a:pt x="268909" y="237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9994FFD7-8672-4E20-9A22-59D69BE77DAB}"/>
                </a:ext>
              </a:extLst>
            </p:cNvPr>
            <p:cNvSpPr/>
            <p:nvPr/>
          </p:nvSpPr>
          <p:spPr>
            <a:xfrm>
              <a:off x="8613987" y="3988548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40" h="356235">
                  <a:moveTo>
                    <a:pt x="0" y="0"/>
                  </a:moveTo>
                  <a:lnTo>
                    <a:pt x="46873" y="355944"/>
                  </a:lnTo>
                  <a:lnTo>
                    <a:pt x="268904" y="237293"/>
                  </a:lnTo>
                  <a:lnTo>
                    <a:pt x="0" y="0"/>
                  </a:lnTo>
                  <a:close/>
                </a:path>
              </a:pathLst>
            </a:custGeom>
            <a:ln w="419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B2F468B-8237-4680-9454-C8F30D36F5DE}"/>
                </a:ext>
              </a:extLst>
            </p:cNvPr>
            <p:cNvSpPr/>
            <p:nvPr/>
          </p:nvSpPr>
          <p:spPr>
            <a:xfrm>
              <a:off x="8689067" y="651130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9"/>
                  </a:moveTo>
                  <a:lnTo>
                    <a:pt x="1070076" y="213038"/>
                  </a:lnTo>
                  <a:lnTo>
                    <a:pt x="1099160" y="249825"/>
                  </a:lnTo>
                  <a:lnTo>
                    <a:pt x="1125011" y="288241"/>
                  </a:lnTo>
                  <a:lnTo>
                    <a:pt x="1147631" y="328093"/>
                  </a:lnTo>
                  <a:lnTo>
                    <a:pt x="1167020" y="369189"/>
                  </a:lnTo>
                  <a:lnTo>
                    <a:pt x="1183177" y="411339"/>
                  </a:lnTo>
                  <a:lnTo>
                    <a:pt x="1196103" y="454350"/>
                  </a:lnTo>
                  <a:lnTo>
                    <a:pt x="1205797" y="498032"/>
                  </a:lnTo>
                  <a:lnTo>
                    <a:pt x="1212260" y="542192"/>
                  </a:lnTo>
                  <a:lnTo>
                    <a:pt x="1215492" y="586640"/>
                  </a:lnTo>
                  <a:lnTo>
                    <a:pt x="1215492" y="631183"/>
                  </a:lnTo>
                  <a:lnTo>
                    <a:pt x="1212260" y="675631"/>
                  </a:lnTo>
                  <a:lnTo>
                    <a:pt x="1205797" y="719791"/>
                  </a:lnTo>
                  <a:lnTo>
                    <a:pt x="1196103" y="763473"/>
                  </a:lnTo>
                  <a:lnTo>
                    <a:pt x="1183177" y="806485"/>
                  </a:lnTo>
                  <a:lnTo>
                    <a:pt x="1167020" y="848634"/>
                  </a:lnTo>
                  <a:lnTo>
                    <a:pt x="1147631" y="889731"/>
                  </a:lnTo>
                  <a:lnTo>
                    <a:pt x="1125011" y="929582"/>
                  </a:lnTo>
                  <a:lnTo>
                    <a:pt x="1099160" y="967998"/>
                  </a:lnTo>
                  <a:lnTo>
                    <a:pt x="1070076" y="1004786"/>
                  </a:lnTo>
                  <a:lnTo>
                    <a:pt x="1037762" y="1039754"/>
                  </a:lnTo>
                  <a:lnTo>
                    <a:pt x="1002860" y="1072130"/>
                  </a:lnTo>
                  <a:lnTo>
                    <a:pt x="966142" y="1101269"/>
                  </a:lnTo>
                  <a:lnTo>
                    <a:pt x="927800" y="1127170"/>
                  </a:lnTo>
                  <a:lnTo>
                    <a:pt x="888024" y="1149834"/>
                  </a:lnTo>
                  <a:lnTo>
                    <a:pt x="847006" y="1169259"/>
                  </a:lnTo>
                  <a:lnTo>
                    <a:pt x="804937" y="1185447"/>
                  </a:lnTo>
                  <a:lnTo>
                    <a:pt x="762008" y="1198398"/>
                  </a:lnTo>
                  <a:lnTo>
                    <a:pt x="718409" y="1208111"/>
                  </a:lnTo>
                  <a:lnTo>
                    <a:pt x="674333" y="1214586"/>
                  </a:lnTo>
                  <a:lnTo>
                    <a:pt x="629970" y="1217824"/>
                  </a:lnTo>
                  <a:lnTo>
                    <a:pt x="585512" y="1217824"/>
                  </a:lnTo>
                  <a:lnTo>
                    <a:pt x="541149" y="1214586"/>
                  </a:lnTo>
                  <a:lnTo>
                    <a:pt x="497073" y="1208111"/>
                  </a:lnTo>
                  <a:lnTo>
                    <a:pt x="453474" y="1198398"/>
                  </a:lnTo>
                  <a:lnTo>
                    <a:pt x="410545" y="1185447"/>
                  </a:lnTo>
                  <a:lnTo>
                    <a:pt x="368476" y="1169259"/>
                  </a:lnTo>
                  <a:lnTo>
                    <a:pt x="327457" y="1149834"/>
                  </a:lnTo>
                  <a:lnTo>
                    <a:pt x="287682" y="1127170"/>
                  </a:lnTo>
                  <a:lnTo>
                    <a:pt x="249339" y="1101269"/>
                  </a:lnTo>
                  <a:lnTo>
                    <a:pt x="212622" y="1072130"/>
                  </a:lnTo>
                  <a:lnTo>
                    <a:pt x="177720" y="1039754"/>
                  </a:lnTo>
                  <a:lnTo>
                    <a:pt x="145407" y="1004786"/>
                  </a:lnTo>
                  <a:lnTo>
                    <a:pt x="116326" y="967998"/>
                  </a:lnTo>
                  <a:lnTo>
                    <a:pt x="90475" y="929582"/>
                  </a:lnTo>
                  <a:lnTo>
                    <a:pt x="67856" y="889731"/>
                  </a:lnTo>
                  <a:lnTo>
                    <a:pt x="48469" y="848634"/>
                  </a:lnTo>
                  <a:lnTo>
                    <a:pt x="32312" y="806485"/>
                  </a:lnTo>
                  <a:lnTo>
                    <a:pt x="19387" y="763473"/>
                  </a:lnTo>
                  <a:lnTo>
                    <a:pt x="9693" y="719791"/>
                  </a:lnTo>
                  <a:lnTo>
                    <a:pt x="3231" y="675631"/>
                  </a:lnTo>
                  <a:lnTo>
                    <a:pt x="0" y="631183"/>
                  </a:lnTo>
                  <a:lnTo>
                    <a:pt x="0" y="586640"/>
                  </a:lnTo>
                  <a:lnTo>
                    <a:pt x="3231" y="542192"/>
                  </a:lnTo>
                  <a:lnTo>
                    <a:pt x="9693" y="498032"/>
                  </a:lnTo>
                  <a:lnTo>
                    <a:pt x="19387" y="454350"/>
                  </a:lnTo>
                  <a:lnTo>
                    <a:pt x="32312" y="411339"/>
                  </a:lnTo>
                  <a:lnTo>
                    <a:pt x="48469" y="369189"/>
                  </a:lnTo>
                  <a:lnTo>
                    <a:pt x="67856" y="328093"/>
                  </a:lnTo>
                  <a:lnTo>
                    <a:pt x="90475" y="288241"/>
                  </a:lnTo>
                  <a:lnTo>
                    <a:pt x="116326" y="249825"/>
                  </a:lnTo>
                  <a:lnTo>
                    <a:pt x="145407" y="213038"/>
                  </a:lnTo>
                  <a:lnTo>
                    <a:pt x="177720" y="178069"/>
                  </a:lnTo>
                  <a:lnTo>
                    <a:pt x="212622" y="145693"/>
                  </a:lnTo>
                  <a:lnTo>
                    <a:pt x="249339" y="116554"/>
                  </a:lnTo>
                  <a:lnTo>
                    <a:pt x="287682" y="90653"/>
                  </a:lnTo>
                  <a:lnTo>
                    <a:pt x="327457" y="67990"/>
                  </a:lnTo>
                  <a:lnTo>
                    <a:pt x="368476" y="48564"/>
                  </a:lnTo>
                  <a:lnTo>
                    <a:pt x="410545" y="32376"/>
                  </a:lnTo>
                  <a:lnTo>
                    <a:pt x="453474" y="19425"/>
                  </a:lnTo>
                  <a:lnTo>
                    <a:pt x="497073" y="9712"/>
                  </a:lnTo>
                  <a:lnTo>
                    <a:pt x="541149" y="3237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37"/>
                  </a:lnTo>
                  <a:lnTo>
                    <a:pt x="718409" y="9712"/>
                  </a:lnTo>
                  <a:lnTo>
                    <a:pt x="762008" y="19425"/>
                  </a:lnTo>
                  <a:lnTo>
                    <a:pt x="804937" y="32376"/>
                  </a:lnTo>
                  <a:lnTo>
                    <a:pt x="847006" y="48564"/>
                  </a:lnTo>
                  <a:lnTo>
                    <a:pt x="888024" y="67990"/>
                  </a:lnTo>
                  <a:lnTo>
                    <a:pt x="927800" y="90653"/>
                  </a:lnTo>
                  <a:lnTo>
                    <a:pt x="966142" y="116554"/>
                  </a:lnTo>
                  <a:lnTo>
                    <a:pt x="1002860" y="145693"/>
                  </a:lnTo>
                  <a:lnTo>
                    <a:pt x="1037762" y="178069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bject 21">
                  <a:extLst>
                    <a:ext uri="{FF2B5EF4-FFF2-40B4-BE49-F238E27FC236}">
                      <a16:creationId xmlns:a16="http://schemas.microsoft.com/office/drawing/2014/main" id="{F6846364-FDE4-4B19-BE2E-0ED3336E4452}"/>
                    </a:ext>
                  </a:extLst>
                </p:cNvPr>
                <p:cNvSpPr txBox="1"/>
                <p:nvPr/>
              </p:nvSpPr>
              <p:spPr>
                <a:xfrm>
                  <a:off x="9124087" y="6708640"/>
                  <a:ext cx="345440" cy="68993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58" name="object 21">
                  <a:extLst>
                    <a:ext uri="{FF2B5EF4-FFF2-40B4-BE49-F238E27FC236}">
                      <a16:creationId xmlns:a16="http://schemas.microsoft.com/office/drawing/2014/main" id="{0470ACFF-3B4A-468C-B857-20047913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087" y="6708640"/>
                  <a:ext cx="345440" cy="689932"/>
                </a:xfrm>
                <a:prstGeom prst="rect">
                  <a:avLst/>
                </a:prstGeom>
                <a:blipFill>
                  <a:blip r:embed="rId6"/>
                  <a:stretch>
                    <a:fillRect r="-482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E740C272-6796-4370-9542-3BFE5A57366F}"/>
                </a:ext>
              </a:extLst>
            </p:cNvPr>
            <p:cNvSpPr/>
            <p:nvPr/>
          </p:nvSpPr>
          <p:spPr>
            <a:xfrm>
              <a:off x="9296807" y="6296600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214307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600E20F3-2F44-4FC4-9CA1-8CE1A16A3E41}"/>
                </a:ext>
              </a:extLst>
            </p:cNvPr>
            <p:cNvSpPr/>
            <p:nvPr/>
          </p:nvSpPr>
          <p:spPr>
            <a:xfrm>
              <a:off x="9170994" y="5960427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18" y="0"/>
                  </a:moveTo>
                  <a:lnTo>
                    <a:pt x="0" y="336169"/>
                  </a:lnTo>
                  <a:lnTo>
                    <a:pt x="251650" y="336169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BBB02130-7A4C-4F6B-9E10-9378140F8B6E}"/>
                </a:ext>
              </a:extLst>
            </p:cNvPr>
            <p:cNvSpPr/>
            <p:nvPr/>
          </p:nvSpPr>
          <p:spPr>
            <a:xfrm>
              <a:off x="9170985" y="5960430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22" y="0"/>
                  </a:moveTo>
                  <a:lnTo>
                    <a:pt x="0" y="336168"/>
                  </a:lnTo>
                  <a:lnTo>
                    <a:pt x="251645" y="336168"/>
                  </a:lnTo>
                  <a:lnTo>
                    <a:pt x="125822" y="0"/>
                  </a:lnTo>
                  <a:close/>
                </a:path>
              </a:pathLst>
            </a:custGeom>
            <a:ln w="41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62345750-7D83-4887-BEF4-73A83815711E}"/>
                </a:ext>
              </a:extLst>
            </p:cNvPr>
            <p:cNvSpPr/>
            <p:nvPr/>
          </p:nvSpPr>
          <p:spPr>
            <a:xfrm>
              <a:off x="7731944" y="5964121"/>
              <a:ext cx="810895" cy="744855"/>
            </a:xfrm>
            <a:custGeom>
              <a:avLst/>
              <a:gdLst/>
              <a:ahLst/>
              <a:cxnLst/>
              <a:rect l="l" t="t" r="r" b="b"/>
              <a:pathLst>
                <a:path w="810895" h="744854">
                  <a:moveTo>
                    <a:pt x="0" y="744370"/>
                  </a:moveTo>
                  <a:lnTo>
                    <a:pt x="810484" y="0"/>
                  </a:lnTo>
                </a:path>
              </a:pathLst>
            </a:custGeom>
            <a:ln w="41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0F03E707-8742-4A7F-A5FA-18E1E4B1E150}"/>
                </a:ext>
              </a:extLst>
            </p:cNvPr>
            <p:cNvSpPr/>
            <p:nvPr/>
          </p:nvSpPr>
          <p:spPr>
            <a:xfrm>
              <a:off x="8457418" y="5736959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332346" y="0"/>
                  </a:moveTo>
                  <a:lnTo>
                    <a:pt x="0" y="134238"/>
                  </a:lnTo>
                  <a:lnTo>
                    <a:pt x="170040" y="320090"/>
                  </a:lnTo>
                  <a:lnTo>
                    <a:pt x="332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118F2317-B454-4B5F-92F8-A70950D778D9}"/>
                </a:ext>
              </a:extLst>
            </p:cNvPr>
            <p:cNvSpPr/>
            <p:nvPr/>
          </p:nvSpPr>
          <p:spPr>
            <a:xfrm>
              <a:off x="8457404" y="5736963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332357" y="0"/>
                  </a:moveTo>
                  <a:lnTo>
                    <a:pt x="0" y="134232"/>
                  </a:lnTo>
                  <a:lnTo>
                    <a:pt x="170041" y="320087"/>
                  </a:lnTo>
                  <a:lnTo>
                    <a:pt x="332357" y="0"/>
                  </a:lnTo>
                  <a:close/>
                </a:path>
              </a:pathLst>
            </a:custGeom>
            <a:ln w="4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14A654C-3F27-482A-B0C7-79C8F50B7A2A}"/>
                </a:ext>
              </a:extLst>
            </p:cNvPr>
            <p:cNvSpPr/>
            <p:nvPr/>
          </p:nvSpPr>
          <p:spPr>
            <a:xfrm>
              <a:off x="8038020" y="5964121"/>
              <a:ext cx="810895" cy="744855"/>
            </a:xfrm>
            <a:custGeom>
              <a:avLst/>
              <a:gdLst/>
              <a:ahLst/>
              <a:cxnLst/>
              <a:rect l="l" t="t" r="r" b="b"/>
              <a:pathLst>
                <a:path w="810895" h="744854">
                  <a:moveTo>
                    <a:pt x="810484" y="744370"/>
                  </a:moveTo>
                  <a:lnTo>
                    <a:pt x="0" y="0"/>
                  </a:lnTo>
                </a:path>
              </a:pathLst>
            </a:custGeom>
            <a:ln w="41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AC6901E1-1D1B-4C42-BF8E-5DD0C0AD15AC}"/>
                </a:ext>
              </a:extLst>
            </p:cNvPr>
            <p:cNvSpPr/>
            <p:nvPr/>
          </p:nvSpPr>
          <p:spPr>
            <a:xfrm>
              <a:off x="7790693" y="5736959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39" h="320675">
                  <a:moveTo>
                    <a:pt x="0" y="0"/>
                  </a:moveTo>
                  <a:lnTo>
                    <a:pt x="162318" y="320090"/>
                  </a:lnTo>
                  <a:lnTo>
                    <a:pt x="332359" y="134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2824E687-9599-4C3F-824B-5B6FAA428672}"/>
                </a:ext>
              </a:extLst>
            </p:cNvPr>
            <p:cNvSpPr/>
            <p:nvPr/>
          </p:nvSpPr>
          <p:spPr>
            <a:xfrm>
              <a:off x="7790685" y="5736963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39" h="320675">
                  <a:moveTo>
                    <a:pt x="0" y="0"/>
                  </a:moveTo>
                  <a:lnTo>
                    <a:pt x="162315" y="320087"/>
                  </a:lnTo>
                  <a:lnTo>
                    <a:pt x="332357" y="134232"/>
                  </a:lnTo>
                  <a:lnTo>
                    <a:pt x="0" y="0"/>
                  </a:lnTo>
                  <a:close/>
                </a:path>
              </a:pathLst>
            </a:custGeom>
            <a:ln w="4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78915AD8-DCCF-459A-A14C-0CB55DA64E31}"/>
                </a:ext>
              </a:extLst>
            </p:cNvPr>
            <p:cNvSpPr/>
            <p:nvPr/>
          </p:nvSpPr>
          <p:spPr>
            <a:xfrm>
              <a:off x="6535096" y="8055788"/>
              <a:ext cx="3528695" cy="0"/>
            </a:xfrm>
            <a:custGeom>
              <a:avLst/>
              <a:gdLst/>
              <a:ahLst/>
              <a:cxnLst/>
              <a:rect l="l" t="t" r="r" b="b"/>
              <a:pathLst>
                <a:path w="3528695">
                  <a:moveTo>
                    <a:pt x="0" y="0"/>
                  </a:moveTo>
                  <a:lnTo>
                    <a:pt x="12699" y="0"/>
                  </a:lnTo>
                  <a:lnTo>
                    <a:pt x="3515741" y="0"/>
                  </a:lnTo>
                  <a:lnTo>
                    <a:pt x="352844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33B65C24-402B-42BE-8351-718ADD31967B}"/>
                </a:ext>
              </a:extLst>
            </p:cNvPr>
            <p:cNvSpPr/>
            <p:nvPr/>
          </p:nvSpPr>
          <p:spPr>
            <a:xfrm>
              <a:off x="10067093" y="799482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330D341E-652F-405B-9A56-0C1F60272FFE}"/>
                </a:ext>
              </a:extLst>
            </p:cNvPr>
            <p:cNvSpPr/>
            <p:nvPr/>
          </p:nvSpPr>
          <p:spPr>
            <a:xfrm>
              <a:off x="6531539" y="799482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A7524E2F-3807-47E2-AA37-C3ED26804C91}"/>
                </a:ext>
              </a:extLst>
            </p:cNvPr>
            <p:cNvSpPr/>
            <p:nvPr/>
          </p:nvSpPr>
          <p:spPr>
            <a:xfrm>
              <a:off x="5802090" y="4259720"/>
              <a:ext cx="0" cy="3528695"/>
            </a:xfrm>
            <a:custGeom>
              <a:avLst/>
              <a:gdLst/>
              <a:ahLst/>
              <a:cxnLst/>
              <a:rect l="l" t="t" r="r" b="b"/>
              <a:pathLst>
                <a:path h="3528695">
                  <a:moveTo>
                    <a:pt x="0" y="0"/>
                  </a:moveTo>
                  <a:lnTo>
                    <a:pt x="0" y="35284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2D4F6803-6662-421C-9D76-711E6FCB7AD9}"/>
                </a:ext>
              </a:extLst>
            </p:cNvPr>
            <p:cNvSpPr/>
            <p:nvPr/>
          </p:nvSpPr>
          <p:spPr>
            <a:xfrm>
              <a:off x="5741129" y="425616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2C7DD50F-A89C-459F-A082-DD129209BA39}"/>
                </a:ext>
              </a:extLst>
            </p:cNvPr>
            <p:cNvSpPr/>
            <p:nvPr/>
          </p:nvSpPr>
          <p:spPr>
            <a:xfrm>
              <a:off x="5741129" y="7791716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0BA41D9A-0B08-4DB0-8189-A98281355D62}"/>
                </a:ext>
              </a:extLst>
            </p:cNvPr>
            <p:cNvSpPr txBox="1"/>
            <p:nvPr/>
          </p:nvSpPr>
          <p:spPr>
            <a:xfrm>
              <a:off x="7641431" y="8166100"/>
              <a:ext cx="130683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Width</a:t>
              </a:r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17EB32BF-61F4-4A1C-B8A2-E505628B32E3}"/>
                </a:ext>
              </a:extLst>
            </p:cNvPr>
            <p:cNvSpPr txBox="1"/>
            <p:nvPr/>
          </p:nvSpPr>
          <p:spPr>
            <a:xfrm>
              <a:off x="4931454" y="4830127"/>
              <a:ext cx="553998" cy="1824926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Depth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8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4DE1BA-1DA6-4171-8F05-AB85DF76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Architecture Basics</a:t>
            </a:r>
            <a:endParaRPr lang="zh-TW" altLang="en-US" sz="6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13CF2EA-13EC-424F-AE7F-735E8948B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212" y="1535198"/>
            <a:ext cx="14955837" cy="22860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Most</a:t>
            </a:r>
            <a:r>
              <a:rPr lang="zh-TW" altLang="en-US" sz="3200" dirty="0"/>
              <a:t> </a:t>
            </a:r>
            <a:r>
              <a:rPr lang="en-US" altLang="zh-TW" sz="3200" dirty="0"/>
              <a:t>neural network architectures arrange these layers in a </a:t>
            </a:r>
            <a:r>
              <a:rPr lang="en-US" altLang="zh-TW" sz="3200" dirty="0">
                <a:solidFill>
                  <a:srgbClr val="FF0000"/>
                </a:solidFill>
              </a:rPr>
              <a:t>chain structure</a:t>
            </a:r>
            <a:r>
              <a:rPr lang="en-US" altLang="zh-TW" sz="3200" dirty="0"/>
              <a:t>, with each</a:t>
            </a:r>
            <a:r>
              <a:rPr lang="zh-TW" altLang="en-US" sz="3200" dirty="0"/>
              <a:t> </a:t>
            </a:r>
            <a:r>
              <a:rPr lang="en-US" altLang="zh-TW" sz="3200" dirty="0"/>
              <a:t>layer being a function of the layer that preceded it.</a:t>
            </a:r>
          </a:p>
          <a:p>
            <a:r>
              <a:rPr lang="en-US" altLang="zh-TW" sz="3200" dirty="0"/>
              <a:t>Deeper</a:t>
            </a:r>
            <a:r>
              <a:rPr lang="zh-TW" altLang="en-US" sz="3200" dirty="0"/>
              <a:t> </a:t>
            </a:r>
            <a:r>
              <a:rPr lang="en-US" altLang="zh-TW" sz="3200" dirty="0"/>
              <a:t>networks often are able to use </a:t>
            </a:r>
            <a:r>
              <a:rPr lang="en-US" altLang="zh-TW" sz="3200" dirty="0">
                <a:solidFill>
                  <a:srgbClr val="FF0000"/>
                </a:solidFill>
              </a:rPr>
              <a:t>far fewer units per layer </a:t>
            </a:r>
            <a:r>
              <a:rPr lang="en-US" altLang="zh-TW" sz="3200" dirty="0"/>
              <a:t>and </a:t>
            </a:r>
            <a:r>
              <a:rPr lang="en-US" altLang="zh-TW" sz="3200" dirty="0">
                <a:solidFill>
                  <a:srgbClr val="FF0000"/>
                </a:solidFill>
              </a:rPr>
              <a:t>far fewer parameters</a:t>
            </a:r>
            <a:r>
              <a:rPr lang="zh-TW" altLang="en-US" sz="3200" dirty="0">
                <a:solidFill>
                  <a:srgbClr val="FF0000"/>
                </a:solidFill>
              </a:rPr>
              <a:t> </a:t>
            </a:r>
            <a:r>
              <a:rPr lang="en-US" altLang="zh-TW" sz="3200" dirty="0"/>
              <a:t>and often </a:t>
            </a:r>
            <a:r>
              <a:rPr lang="en-US" altLang="zh-TW" sz="3200" dirty="0">
                <a:solidFill>
                  <a:srgbClr val="FF0000"/>
                </a:solidFill>
              </a:rPr>
              <a:t>generalize</a:t>
            </a:r>
            <a:r>
              <a:rPr lang="en-US" altLang="zh-TW" sz="3200" dirty="0"/>
              <a:t> to the test set, but are also often </a:t>
            </a:r>
            <a:r>
              <a:rPr lang="en-US" altLang="zh-TW" sz="3200" dirty="0">
                <a:solidFill>
                  <a:srgbClr val="FF0000"/>
                </a:solidFill>
              </a:rPr>
              <a:t>harder to optimize</a:t>
            </a:r>
            <a:r>
              <a:rPr lang="en-US" altLang="zh-TW" sz="3200" dirty="0"/>
              <a:t>.</a:t>
            </a:r>
            <a:endParaRPr lang="zh-TW" altLang="en-US" sz="3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EB2B05-FFD0-442E-8486-73E4BB0A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33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0330BC-62CC-4B59-B815-048840E9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753" y="5418896"/>
            <a:ext cx="6222615" cy="1047890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F2F9B565-1B44-4E9B-9DAA-985BA6C04520}"/>
              </a:ext>
            </a:extLst>
          </p:cNvPr>
          <p:cNvGrpSpPr/>
          <p:nvPr/>
        </p:nvGrpSpPr>
        <p:grpSpPr>
          <a:xfrm>
            <a:off x="2040731" y="3732503"/>
            <a:ext cx="5135639" cy="5968710"/>
            <a:chOff x="4931454" y="2771430"/>
            <a:chExt cx="5135639" cy="5968710"/>
          </a:xfrm>
        </p:grpSpPr>
        <p:sp>
          <p:nvSpPr>
            <p:cNvPr id="40" name="object 3">
              <a:extLst>
                <a:ext uri="{FF2B5EF4-FFF2-40B4-BE49-F238E27FC236}">
                  <a16:creationId xmlns:a16="http://schemas.microsoft.com/office/drawing/2014/main" id="{E7E1F09D-2CC5-495E-8768-520A93823F18}"/>
                </a:ext>
              </a:extLst>
            </p:cNvPr>
            <p:cNvSpPr/>
            <p:nvPr/>
          </p:nvSpPr>
          <p:spPr>
            <a:xfrm>
              <a:off x="7682483" y="2771430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6" y="213026"/>
                  </a:lnTo>
                  <a:lnTo>
                    <a:pt x="1099160" y="249812"/>
                  </a:lnTo>
                  <a:lnTo>
                    <a:pt x="1125011" y="288227"/>
                  </a:lnTo>
                  <a:lnTo>
                    <a:pt x="1147631" y="328078"/>
                  </a:lnTo>
                  <a:lnTo>
                    <a:pt x="1167020" y="369175"/>
                  </a:lnTo>
                  <a:lnTo>
                    <a:pt x="1183177" y="411325"/>
                  </a:lnTo>
                  <a:lnTo>
                    <a:pt x="1196103" y="454337"/>
                  </a:lnTo>
                  <a:lnTo>
                    <a:pt x="1205797" y="498020"/>
                  </a:lnTo>
                  <a:lnTo>
                    <a:pt x="1212260" y="542181"/>
                  </a:lnTo>
                  <a:lnTo>
                    <a:pt x="1215492" y="586630"/>
                  </a:lnTo>
                  <a:lnTo>
                    <a:pt x="1215492" y="631174"/>
                  </a:lnTo>
                  <a:lnTo>
                    <a:pt x="1212260" y="675623"/>
                  </a:lnTo>
                  <a:lnTo>
                    <a:pt x="1205797" y="719785"/>
                  </a:lnTo>
                  <a:lnTo>
                    <a:pt x="1196103" y="763467"/>
                  </a:lnTo>
                  <a:lnTo>
                    <a:pt x="1183177" y="806479"/>
                  </a:lnTo>
                  <a:lnTo>
                    <a:pt x="1167020" y="848630"/>
                  </a:lnTo>
                  <a:lnTo>
                    <a:pt x="1147631" y="889726"/>
                  </a:lnTo>
                  <a:lnTo>
                    <a:pt x="1125011" y="929577"/>
                  </a:lnTo>
                  <a:lnTo>
                    <a:pt x="1099160" y="967992"/>
                  </a:lnTo>
                  <a:lnTo>
                    <a:pt x="1070076" y="1004778"/>
                  </a:lnTo>
                  <a:lnTo>
                    <a:pt x="1037762" y="1039745"/>
                  </a:lnTo>
                  <a:lnTo>
                    <a:pt x="1002862" y="1072119"/>
                  </a:lnTo>
                  <a:lnTo>
                    <a:pt x="966146" y="1101256"/>
                  </a:lnTo>
                  <a:lnTo>
                    <a:pt x="927805" y="1127156"/>
                  </a:lnTo>
                  <a:lnTo>
                    <a:pt x="888029" y="1149818"/>
                  </a:lnTo>
                  <a:lnTo>
                    <a:pt x="847011" y="1169243"/>
                  </a:lnTo>
                  <a:lnTo>
                    <a:pt x="804941" y="1185430"/>
                  </a:lnTo>
                  <a:lnTo>
                    <a:pt x="762011" y="1198380"/>
                  </a:lnTo>
                  <a:lnTo>
                    <a:pt x="718412" y="1208092"/>
                  </a:lnTo>
                  <a:lnTo>
                    <a:pt x="674335" y="1214567"/>
                  </a:lnTo>
                  <a:lnTo>
                    <a:pt x="629971" y="1217805"/>
                  </a:lnTo>
                  <a:lnTo>
                    <a:pt x="585511" y="1217805"/>
                  </a:lnTo>
                  <a:lnTo>
                    <a:pt x="541147" y="1214567"/>
                  </a:lnTo>
                  <a:lnTo>
                    <a:pt x="497070" y="1208092"/>
                  </a:lnTo>
                  <a:lnTo>
                    <a:pt x="453471" y="1198380"/>
                  </a:lnTo>
                  <a:lnTo>
                    <a:pt x="410540" y="1185430"/>
                  </a:lnTo>
                  <a:lnTo>
                    <a:pt x="368471" y="1169243"/>
                  </a:lnTo>
                  <a:lnTo>
                    <a:pt x="327453" y="1149818"/>
                  </a:lnTo>
                  <a:lnTo>
                    <a:pt x="287677" y="1127156"/>
                  </a:lnTo>
                  <a:lnTo>
                    <a:pt x="249336" y="1101256"/>
                  </a:lnTo>
                  <a:lnTo>
                    <a:pt x="212620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0" y="145685"/>
                  </a:lnTo>
                  <a:lnTo>
                    <a:pt x="249336" y="116548"/>
                  </a:lnTo>
                  <a:lnTo>
                    <a:pt x="287677" y="90648"/>
                  </a:lnTo>
                  <a:lnTo>
                    <a:pt x="327453" y="67986"/>
                  </a:lnTo>
                  <a:lnTo>
                    <a:pt x="368471" y="48561"/>
                  </a:lnTo>
                  <a:lnTo>
                    <a:pt x="410540" y="32374"/>
                  </a:lnTo>
                  <a:lnTo>
                    <a:pt x="453471" y="19424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4"/>
                  </a:lnTo>
                  <a:lnTo>
                    <a:pt x="804941" y="32374"/>
                  </a:lnTo>
                  <a:lnTo>
                    <a:pt x="847011" y="48561"/>
                  </a:lnTo>
                  <a:lnTo>
                    <a:pt x="888029" y="67986"/>
                  </a:lnTo>
                  <a:lnTo>
                    <a:pt x="927805" y="90648"/>
                  </a:lnTo>
                  <a:lnTo>
                    <a:pt x="966146" y="116548"/>
                  </a:lnTo>
                  <a:lnTo>
                    <a:pt x="1002862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">
              <a:extLst>
                <a:ext uri="{FF2B5EF4-FFF2-40B4-BE49-F238E27FC236}">
                  <a16:creationId xmlns:a16="http://schemas.microsoft.com/office/drawing/2014/main" id="{715298EA-3DF3-4977-BDA3-9E9974BB8F6E}"/>
                </a:ext>
              </a:extLst>
            </p:cNvPr>
            <p:cNvSpPr txBox="1"/>
            <p:nvPr/>
          </p:nvSpPr>
          <p:spPr>
            <a:xfrm>
              <a:off x="8137391" y="2921086"/>
              <a:ext cx="187325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4800" i="1" dirty="0">
                  <a:cs typeface="Times New Roman"/>
                </a:rPr>
                <a:t>y</a:t>
              </a:r>
              <a:endParaRPr sz="4800" dirty="0">
                <a:cs typeface="Times New Roman"/>
              </a:endParaRPr>
            </a:p>
          </p:txBody>
        </p:sp>
        <p:sp>
          <p:nvSpPr>
            <p:cNvPr id="42" name="object 5">
              <a:extLst>
                <a:ext uri="{FF2B5EF4-FFF2-40B4-BE49-F238E27FC236}">
                  <a16:creationId xmlns:a16="http://schemas.microsoft.com/office/drawing/2014/main" id="{408E4208-7FCD-456D-9852-E16C6B5C695D}"/>
                </a:ext>
              </a:extLst>
            </p:cNvPr>
            <p:cNvSpPr/>
            <p:nvPr/>
          </p:nvSpPr>
          <p:spPr>
            <a:xfrm>
              <a:off x="6675899" y="466238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5" y="213026"/>
                  </a:lnTo>
                  <a:lnTo>
                    <a:pt x="1099156" y="249812"/>
                  </a:lnTo>
                  <a:lnTo>
                    <a:pt x="1125007" y="288227"/>
                  </a:lnTo>
                  <a:lnTo>
                    <a:pt x="1147625" y="328078"/>
                  </a:lnTo>
                  <a:lnTo>
                    <a:pt x="1167013" y="369175"/>
                  </a:lnTo>
                  <a:lnTo>
                    <a:pt x="1183170" y="411325"/>
                  </a:lnTo>
                  <a:lnTo>
                    <a:pt x="1196095" y="454337"/>
                  </a:lnTo>
                  <a:lnTo>
                    <a:pt x="1205789" y="498020"/>
                  </a:lnTo>
                  <a:lnTo>
                    <a:pt x="1212251" y="542181"/>
                  </a:lnTo>
                  <a:lnTo>
                    <a:pt x="1215482" y="586630"/>
                  </a:lnTo>
                  <a:lnTo>
                    <a:pt x="1215482" y="631174"/>
                  </a:lnTo>
                  <a:lnTo>
                    <a:pt x="1212251" y="675623"/>
                  </a:lnTo>
                  <a:lnTo>
                    <a:pt x="1205789" y="719785"/>
                  </a:lnTo>
                  <a:lnTo>
                    <a:pt x="1196095" y="763467"/>
                  </a:lnTo>
                  <a:lnTo>
                    <a:pt x="1183170" y="806479"/>
                  </a:lnTo>
                  <a:lnTo>
                    <a:pt x="1167013" y="848630"/>
                  </a:lnTo>
                  <a:lnTo>
                    <a:pt x="1147625" y="889726"/>
                  </a:lnTo>
                  <a:lnTo>
                    <a:pt x="1125007" y="929577"/>
                  </a:lnTo>
                  <a:lnTo>
                    <a:pt x="1099156" y="967992"/>
                  </a:lnTo>
                  <a:lnTo>
                    <a:pt x="1070075" y="1004778"/>
                  </a:lnTo>
                  <a:lnTo>
                    <a:pt x="1037762" y="1039745"/>
                  </a:lnTo>
                  <a:lnTo>
                    <a:pt x="1002862" y="1072119"/>
                  </a:lnTo>
                  <a:lnTo>
                    <a:pt x="966146" y="1101256"/>
                  </a:lnTo>
                  <a:lnTo>
                    <a:pt x="927805" y="1127156"/>
                  </a:lnTo>
                  <a:lnTo>
                    <a:pt x="888029" y="1149818"/>
                  </a:lnTo>
                  <a:lnTo>
                    <a:pt x="847011" y="1169243"/>
                  </a:lnTo>
                  <a:lnTo>
                    <a:pt x="804941" y="1185430"/>
                  </a:lnTo>
                  <a:lnTo>
                    <a:pt x="762011" y="1198380"/>
                  </a:lnTo>
                  <a:lnTo>
                    <a:pt x="718412" y="1208092"/>
                  </a:lnTo>
                  <a:lnTo>
                    <a:pt x="674335" y="1214567"/>
                  </a:lnTo>
                  <a:lnTo>
                    <a:pt x="629971" y="1217805"/>
                  </a:lnTo>
                  <a:lnTo>
                    <a:pt x="585511" y="1217805"/>
                  </a:lnTo>
                  <a:lnTo>
                    <a:pt x="541147" y="1214567"/>
                  </a:lnTo>
                  <a:lnTo>
                    <a:pt x="497070" y="1208092"/>
                  </a:lnTo>
                  <a:lnTo>
                    <a:pt x="453471" y="1198380"/>
                  </a:lnTo>
                  <a:lnTo>
                    <a:pt x="410540" y="1185430"/>
                  </a:lnTo>
                  <a:lnTo>
                    <a:pt x="368471" y="1169243"/>
                  </a:lnTo>
                  <a:lnTo>
                    <a:pt x="327453" y="1149818"/>
                  </a:lnTo>
                  <a:lnTo>
                    <a:pt x="287677" y="1127156"/>
                  </a:lnTo>
                  <a:lnTo>
                    <a:pt x="249336" y="1101256"/>
                  </a:lnTo>
                  <a:lnTo>
                    <a:pt x="212620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0" y="145685"/>
                  </a:lnTo>
                  <a:lnTo>
                    <a:pt x="249336" y="116548"/>
                  </a:lnTo>
                  <a:lnTo>
                    <a:pt x="287677" y="90648"/>
                  </a:lnTo>
                  <a:lnTo>
                    <a:pt x="327453" y="67986"/>
                  </a:lnTo>
                  <a:lnTo>
                    <a:pt x="368471" y="48561"/>
                  </a:lnTo>
                  <a:lnTo>
                    <a:pt x="410540" y="32374"/>
                  </a:lnTo>
                  <a:lnTo>
                    <a:pt x="453471" y="19424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4"/>
                  </a:lnTo>
                  <a:lnTo>
                    <a:pt x="804941" y="32374"/>
                  </a:lnTo>
                  <a:lnTo>
                    <a:pt x="847011" y="48561"/>
                  </a:lnTo>
                  <a:lnTo>
                    <a:pt x="888029" y="67986"/>
                  </a:lnTo>
                  <a:lnTo>
                    <a:pt x="927805" y="90648"/>
                  </a:lnTo>
                  <a:lnTo>
                    <a:pt x="966146" y="116548"/>
                  </a:lnTo>
                  <a:lnTo>
                    <a:pt x="1002862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bject 6">
                  <a:extLst>
                    <a:ext uri="{FF2B5EF4-FFF2-40B4-BE49-F238E27FC236}">
                      <a16:creationId xmlns:a16="http://schemas.microsoft.com/office/drawing/2014/main" id="{F639EC3E-06D1-483A-A17A-FB7859822045}"/>
                    </a:ext>
                  </a:extLst>
                </p:cNvPr>
                <p:cNvSpPr txBox="1"/>
                <p:nvPr/>
              </p:nvSpPr>
              <p:spPr>
                <a:xfrm>
                  <a:off x="7071589" y="4882648"/>
                  <a:ext cx="347980" cy="691215"/>
                </a:xfrm>
                <a:prstGeom prst="rect">
                  <a:avLst/>
                </a:prstGeom>
              </p:spPr>
              <p:txBody>
                <a:bodyPr vert="horz" wrap="square" lIns="0" tIns="1397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43" name="object 6">
                  <a:extLst>
                    <a:ext uri="{FF2B5EF4-FFF2-40B4-BE49-F238E27FC236}">
                      <a16:creationId xmlns:a16="http://schemas.microsoft.com/office/drawing/2014/main" id="{F639EC3E-06D1-483A-A17A-FB7859822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589" y="4882648"/>
                  <a:ext cx="347980" cy="691215"/>
                </a:xfrm>
                <a:prstGeom prst="rect">
                  <a:avLst/>
                </a:prstGeom>
                <a:blipFill>
                  <a:blip r:embed="rId3"/>
                  <a:stretch>
                    <a:fillRect r="-4912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bject 7">
              <a:extLst>
                <a:ext uri="{FF2B5EF4-FFF2-40B4-BE49-F238E27FC236}">
                  <a16:creationId xmlns:a16="http://schemas.microsoft.com/office/drawing/2014/main" id="{FFE5DB62-42A3-4A90-80AF-3E9782DC9692}"/>
                </a:ext>
              </a:extLst>
            </p:cNvPr>
            <p:cNvSpPr/>
            <p:nvPr/>
          </p:nvSpPr>
          <p:spPr>
            <a:xfrm>
              <a:off x="7569900" y="4285166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60" h="448945">
                  <a:moveTo>
                    <a:pt x="0" y="448352"/>
                  </a:moveTo>
                  <a:lnTo>
                    <a:pt x="238665" y="0"/>
                  </a:lnTo>
                </a:path>
              </a:pathLst>
            </a:custGeom>
            <a:ln w="419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8">
              <a:extLst>
                <a:ext uri="{FF2B5EF4-FFF2-40B4-BE49-F238E27FC236}">
                  <a16:creationId xmlns:a16="http://schemas.microsoft.com/office/drawing/2014/main" id="{88FF4353-1823-4900-B804-57553CC33D95}"/>
                </a:ext>
              </a:extLst>
            </p:cNvPr>
            <p:cNvSpPr/>
            <p:nvPr/>
          </p:nvSpPr>
          <p:spPr>
            <a:xfrm>
              <a:off x="7697552" y="3988550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39" h="356235">
                  <a:moveTo>
                    <a:pt x="268922" y="0"/>
                  </a:moveTo>
                  <a:lnTo>
                    <a:pt x="0" y="237299"/>
                  </a:lnTo>
                  <a:lnTo>
                    <a:pt x="222046" y="355942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9">
              <a:extLst>
                <a:ext uri="{FF2B5EF4-FFF2-40B4-BE49-F238E27FC236}">
                  <a16:creationId xmlns:a16="http://schemas.microsoft.com/office/drawing/2014/main" id="{8DF9EC8C-A47C-4863-819E-2BD98967D6F1}"/>
                </a:ext>
              </a:extLst>
            </p:cNvPr>
            <p:cNvSpPr/>
            <p:nvPr/>
          </p:nvSpPr>
          <p:spPr>
            <a:xfrm>
              <a:off x="7697547" y="3988548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39" h="356235">
                  <a:moveTo>
                    <a:pt x="268917" y="0"/>
                  </a:moveTo>
                  <a:lnTo>
                    <a:pt x="0" y="237293"/>
                  </a:lnTo>
                  <a:lnTo>
                    <a:pt x="222039" y="355944"/>
                  </a:lnTo>
                  <a:lnTo>
                    <a:pt x="268917" y="0"/>
                  </a:lnTo>
                  <a:close/>
                </a:path>
              </a:pathLst>
            </a:custGeom>
            <a:ln w="419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0">
              <a:extLst>
                <a:ext uri="{FF2B5EF4-FFF2-40B4-BE49-F238E27FC236}">
                  <a16:creationId xmlns:a16="http://schemas.microsoft.com/office/drawing/2014/main" id="{2F286DA8-BF32-4058-A638-ACF5A8B44FBC}"/>
                </a:ext>
              </a:extLst>
            </p:cNvPr>
            <p:cNvSpPr/>
            <p:nvPr/>
          </p:nvSpPr>
          <p:spPr>
            <a:xfrm>
              <a:off x="6675899" y="651130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9"/>
                  </a:moveTo>
                  <a:lnTo>
                    <a:pt x="1070075" y="213038"/>
                  </a:lnTo>
                  <a:lnTo>
                    <a:pt x="1099156" y="249825"/>
                  </a:lnTo>
                  <a:lnTo>
                    <a:pt x="1125007" y="288241"/>
                  </a:lnTo>
                  <a:lnTo>
                    <a:pt x="1147625" y="328093"/>
                  </a:lnTo>
                  <a:lnTo>
                    <a:pt x="1167013" y="369189"/>
                  </a:lnTo>
                  <a:lnTo>
                    <a:pt x="1183170" y="411339"/>
                  </a:lnTo>
                  <a:lnTo>
                    <a:pt x="1196095" y="454350"/>
                  </a:lnTo>
                  <a:lnTo>
                    <a:pt x="1205789" y="498032"/>
                  </a:lnTo>
                  <a:lnTo>
                    <a:pt x="1212251" y="542192"/>
                  </a:lnTo>
                  <a:lnTo>
                    <a:pt x="1215482" y="586640"/>
                  </a:lnTo>
                  <a:lnTo>
                    <a:pt x="1215482" y="631183"/>
                  </a:lnTo>
                  <a:lnTo>
                    <a:pt x="1212251" y="675631"/>
                  </a:lnTo>
                  <a:lnTo>
                    <a:pt x="1205789" y="719791"/>
                  </a:lnTo>
                  <a:lnTo>
                    <a:pt x="1196095" y="763473"/>
                  </a:lnTo>
                  <a:lnTo>
                    <a:pt x="1183170" y="806485"/>
                  </a:lnTo>
                  <a:lnTo>
                    <a:pt x="1167013" y="848634"/>
                  </a:lnTo>
                  <a:lnTo>
                    <a:pt x="1147625" y="889731"/>
                  </a:lnTo>
                  <a:lnTo>
                    <a:pt x="1125007" y="929582"/>
                  </a:lnTo>
                  <a:lnTo>
                    <a:pt x="1099156" y="967998"/>
                  </a:lnTo>
                  <a:lnTo>
                    <a:pt x="1070075" y="1004786"/>
                  </a:lnTo>
                  <a:lnTo>
                    <a:pt x="1037762" y="1039754"/>
                  </a:lnTo>
                  <a:lnTo>
                    <a:pt x="1002862" y="1072130"/>
                  </a:lnTo>
                  <a:lnTo>
                    <a:pt x="966146" y="1101269"/>
                  </a:lnTo>
                  <a:lnTo>
                    <a:pt x="927805" y="1127170"/>
                  </a:lnTo>
                  <a:lnTo>
                    <a:pt x="888029" y="1149834"/>
                  </a:lnTo>
                  <a:lnTo>
                    <a:pt x="847011" y="1169259"/>
                  </a:lnTo>
                  <a:lnTo>
                    <a:pt x="804941" y="1185447"/>
                  </a:lnTo>
                  <a:lnTo>
                    <a:pt x="762011" y="1198398"/>
                  </a:lnTo>
                  <a:lnTo>
                    <a:pt x="718412" y="1208111"/>
                  </a:lnTo>
                  <a:lnTo>
                    <a:pt x="674335" y="1214586"/>
                  </a:lnTo>
                  <a:lnTo>
                    <a:pt x="629971" y="1217824"/>
                  </a:lnTo>
                  <a:lnTo>
                    <a:pt x="585511" y="1217824"/>
                  </a:lnTo>
                  <a:lnTo>
                    <a:pt x="541147" y="1214586"/>
                  </a:lnTo>
                  <a:lnTo>
                    <a:pt x="497070" y="1208111"/>
                  </a:lnTo>
                  <a:lnTo>
                    <a:pt x="453471" y="1198398"/>
                  </a:lnTo>
                  <a:lnTo>
                    <a:pt x="410540" y="1185447"/>
                  </a:lnTo>
                  <a:lnTo>
                    <a:pt x="368471" y="1169259"/>
                  </a:lnTo>
                  <a:lnTo>
                    <a:pt x="327453" y="1149834"/>
                  </a:lnTo>
                  <a:lnTo>
                    <a:pt x="287677" y="1127170"/>
                  </a:lnTo>
                  <a:lnTo>
                    <a:pt x="249336" y="1101269"/>
                  </a:lnTo>
                  <a:lnTo>
                    <a:pt x="212620" y="1072130"/>
                  </a:lnTo>
                  <a:lnTo>
                    <a:pt x="177720" y="1039754"/>
                  </a:lnTo>
                  <a:lnTo>
                    <a:pt x="145407" y="1004786"/>
                  </a:lnTo>
                  <a:lnTo>
                    <a:pt x="116326" y="967998"/>
                  </a:lnTo>
                  <a:lnTo>
                    <a:pt x="90475" y="929582"/>
                  </a:lnTo>
                  <a:lnTo>
                    <a:pt x="67856" y="889731"/>
                  </a:lnTo>
                  <a:lnTo>
                    <a:pt x="48469" y="848634"/>
                  </a:lnTo>
                  <a:lnTo>
                    <a:pt x="32312" y="806485"/>
                  </a:lnTo>
                  <a:lnTo>
                    <a:pt x="19387" y="763473"/>
                  </a:lnTo>
                  <a:lnTo>
                    <a:pt x="9693" y="719791"/>
                  </a:lnTo>
                  <a:lnTo>
                    <a:pt x="3231" y="675631"/>
                  </a:lnTo>
                  <a:lnTo>
                    <a:pt x="0" y="631183"/>
                  </a:lnTo>
                  <a:lnTo>
                    <a:pt x="0" y="586640"/>
                  </a:lnTo>
                  <a:lnTo>
                    <a:pt x="3231" y="542192"/>
                  </a:lnTo>
                  <a:lnTo>
                    <a:pt x="9693" y="498032"/>
                  </a:lnTo>
                  <a:lnTo>
                    <a:pt x="19387" y="454350"/>
                  </a:lnTo>
                  <a:lnTo>
                    <a:pt x="32312" y="411339"/>
                  </a:lnTo>
                  <a:lnTo>
                    <a:pt x="48469" y="369189"/>
                  </a:lnTo>
                  <a:lnTo>
                    <a:pt x="67856" y="328093"/>
                  </a:lnTo>
                  <a:lnTo>
                    <a:pt x="90475" y="288241"/>
                  </a:lnTo>
                  <a:lnTo>
                    <a:pt x="116326" y="249825"/>
                  </a:lnTo>
                  <a:lnTo>
                    <a:pt x="145407" y="213038"/>
                  </a:lnTo>
                  <a:lnTo>
                    <a:pt x="177720" y="178069"/>
                  </a:lnTo>
                  <a:lnTo>
                    <a:pt x="212620" y="145693"/>
                  </a:lnTo>
                  <a:lnTo>
                    <a:pt x="249336" y="116554"/>
                  </a:lnTo>
                  <a:lnTo>
                    <a:pt x="287677" y="90653"/>
                  </a:lnTo>
                  <a:lnTo>
                    <a:pt x="327453" y="67990"/>
                  </a:lnTo>
                  <a:lnTo>
                    <a:pt x="368471" y="48564"/>
                  </a:lnTo>
                  <a:lnTo>
                    <a:pt x="410540" y="32376"/>
                  </a:lnTo>
                  <a:lnTo>
                    <a:pt x="453471" y="19425"/>
                  </a:lnTo>
                  <a:lnTo>
                    <a:pt x="497070" y="9712"/>
                  </a:lnTo>
                  <a:lnTo>
                    <a:pt x="541147" y="3237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37"/>
                  </a:lnTo>
                  <a:lnTo>
                    <a:pt x="718412" y="9712"/>
                  </a:lnTo>
                  <a:lnTo>
                    <a:pt x="762011" y="19425"/>
                  </a:lnTo>
                  <a:lnTo>
                    <a:pt x="804941" y="32376"/>
                  </a:lnTo>
                  <a:lnTo>
                    <a:pt x="847011" y="48564"/>
                  </a:lnTo>
                  <a:lnTo>
                    <a:pt x="888029" y="67990"/>
                  </a:lnTo>
                  <a:lnTo>
                    <a:pt x="927805" y="90653"/>
                  </a:lnTo>
                  <a:lnTo>
                    <a:pt x="966146" y="116554"/>
                  </a:lnTo>
                  <a:lnTo>
                    <a:pt x="1002862" y="145693"/>
                  </a:lnTo>
                  <a:lnTo>
                    <a:pt x="1037762" y="178069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object 11">
                  <a:extLst>
                    <a:ext uri="{FF2B5EF4-FFF2-40B4-BE49-F238E27FC236}">
                      <a16:creationId xmlns:a16="http://schemas.microsoft.com/office/drawing/2014/main" id="{3B540048-AE39-4E77-A3A9-794DBC1A1899}"/>
                    </a:ext>
                  </a:extLst>
                </p:cNvPr>
                <p:cNvSpPr txBox="1"/>
                <p:nvPr/>
              </p:nvSpPr>
              <p:spPr>
                <a:xfrm>
                  <a:off x="7110920" y="6735706"/>
                  <a:ext cx="345440" cy="68993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48" name="object 11">
                  <a:extLst>
                    <a:ext uri="{FF2B5EF4-FFF2-40B4-BE49-F238E27FC236}">
                      <a16:creationId xmlns:a16="http://schemas.microsoft.com/office/drawing/2014/main" id="{3B540048-AE39-4E77-A3A9-794DBC1A1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20" y="6735706"/>
                  <a:ext cx="345440" cy="689932"/>
                </a:xfrm>
                <a:prstGeom prst="rect">
                  <a:avLst/>
                </a:prstGeom>
                <a:blipFill>
                  <a:blip r:embed="rId4"/>
                  <a:stretch>
                    <a:fillRect r="-456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object 12">
              <a:extLst>
                <a:ext uri="{FF2B5EF4-FFF2-40B4-BE49-F238E27FC236}">
                  <a16:creationId xmlns:a16="http://schemas.microsoft.com/office/drawing/2014/main" id="{13D53CF5-CA8E-41D9-AA03-6E34295F547D}"/>
                </a:ext>
              </a:extLst>
            </p:cNvPr>
            <p:cNvSpPr/>
            <p:nvPr/>
          </p:nvSpPr>
          <p:spPr>
            <a:xfrm>
              <a:off x="7283640" y="6296600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214307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3D096640-D5B6-4B1C-983A-0B5A4F2F789D}"/>
                </a:ext>
              </a:extLst>
            </p:cNvPr>
            <p:cNvSpPr/>
            <p:nvPr/>
          </p:nvSpPr>
          <p:spPr>
            <a:xfrm>
              <a:off x="7157828" y="5960427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18" y="0"/>
                  </a:moveTo>
                  <a:lnTo>
                    <a:pt x="0" y="336169"/>
                  </a:lnTo>
                  <a:lnTo>
                    <a:pt x="251637" y="336169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F6A2B311-E49E-4283-A485-79B6EEAC3385}"/>
                </a:ext>
              </a:extLst>
            </p:cNvPr>
            <p:cNvSpPr/>
            <p:nvPr/>
          </p:nvSpPr>
          <p:spPr>
            <a:xfrm>
              <a:off x="7157818" y="5960430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22" y="0"/>
                  </a:moveTo>
                  <a:lnTo>
                    <a:pt x="0" y="336168"/>
                  </a:lnTo>
                  <a:lnTo>
                    <a:pt x="251645" y="336168"/>
                  </a:lnTo>
                  <a:lnTo>
                    <a:pt x="125822" y="0"/>
                  </a:lnTo>
                  <a:close/>
                </a:path>
              </a:pathLst>
            </a:custGeom>
            <a:ln w="41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5">
              <a:extLst>
                <a:ext uri="{FF2B5EF4-FFF2-40B4-BE49-F238E27FC236}">
                  <a16:creationId xmlns:a16="http://schemas.microsoft.com/office/drawing/2014/main" id="{0DC18179-E457-436E-9DF8-C33C2EBC3782}"/>
                </a:ext>
              </a:extLst>
            </p:cNvPr>
            <p:cNvSpPr/>
            <p:nvPr/>
          </p:nvSpPr>
          <p:spPr>
            <a:xfrm>
              <a:off x="8689067" y="466238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0"/>
                  </a:moveTo>
                  <a:lnTo>
                    <a:pt x="1070076" y="213026"/>
                  </a:lnTo>
                  <a:lnTo>
                    <a:pt x="1099160" y="249812"/>
                  </a:lnTo>
                  <a:lnTo>
                    <a:pt x="1125011" y="288227"/>
                  </a:lnTo>
                  <a:lnTo>
                    <a:pt x="1147631" y="328078"/>
                  </a:lnTo>
                  <a:lnTo>
                    <a:pt x="1167020" y="369175"/>
                  </a:lnTo>
                  <a:lnTo>
                    <a:pt x="1183177" y="411325"/>
                  </a:lnTo>
                  <a:lnTo>
                    <a:pt x="1196103" y="454337"/>
                  </a:lnTo>
                  <a:lnTo>
                    <a:pt x="1205797" y="498020"/>
                  </a:lnTo>
                  <a:lnTo>
                    <a:pt x="1212260" y="542181"/>
                  </a:lnTo>
                  <a:lnTo>
                    <a:pt x="1215492" y="586630"/>
                  </a:lnTo>
                  <a:lnTo>
                    <a:pt x="1215492" y="631174"/>
                  </a:lnTo>
                  <a:lnTo>
                    <a:pt x="1212260" y="675623"/>
                  </a:lnTo>
                  <a:lnTo>
                    <a:pt x="1205797" y="719785"/>
                  </a:lnTo>
                  <a:lnTo>
                    <a:pt x="1196103" y="763467"/>
                  </a:lnTo>
                  <a:lnTo>
                    <a:pt x="1183177" y="806479"/>
                  </a:lnTo>
                  <a:lnTo>
                    <a:pt x="1167020" y="848630"/>
                  </a:lnTo>
                  <a:lnTo>
                    <a:pt x="1147631" y="889726"/>
                  </a:lnTo>
                  <a:lnTo>
                    <a:pt x="1125011" y="929577"/>
                  </a:lnTo>
                  <a:lnTo>
                    <a:pt x="1099160" y="967992"/>
                  </a:lnTo>
                  <a:lnTo>
                    <a:pt x="1070076" y="1004778"/>
                  </a:lnTo>
                  <a:lnTo>
                    <a:pt x="1037762" y="1039745"/>
                  </a:lnTo>
                  <a:lnTo>
                    <a:pt x="1002860" y="1072119"/>
                  </a:lnTo>
                  <a:lnTo>
                    <a:pt x="966142" y="1101256"/>
                  </a:lnTo>
                  <a:lnTo>
                    <a:pt x="927800" y="1127156"/>
                  </a:lnTo>
                  <a:lnTo>
                    <a:pt x="888024" y="1149818"/>
                  </a:lnTo>
                  <a:lnTo>
                    <a:pt x="847006" y="1169243"/>
                  </a:lnTo>
                  <a:lnTo>
                    <a:pt x="804937" y="1185430"/>
                  </a:lnTo>
                  <a:lnTo>
                    <a:pt x="762008" y="1198380"/>
                  </a:lnTo>
                  <a:lnTo>
                    <a:pt x="718409" y="1208092"/>
                  </a:lnTo>
                  <a:lnTo>
                    <a:pt x="674333" y="1214567"/>
                  </a:lnTo>
                  <a:lnTo>
                    <a:pt x="629970" y="1217805"/>
                  </a:lnTo>
                  <a:lnTo>
                    <a:pt x="585512" y="1217805"/>
                  </a:lnTo>
                  <a:lnTo>
                    <a:pt x="541149" y="1214567"/>
                  </a:lnTo>
                  <a:lnTo>
                    <a:pt x="497073" y="1208092"/>
                  </a:lnTo>
                  <a:lnTo>
                    <a:pt x="453474" y="1198380"/>
                  </a:lnTo>
                  <a:lnTo>
                    <a:pt x="410545" y="1185430"/>
                  </a:lnTo>
                  <a:lnTo>
                    <a:pt x="368476" y="1169243"/>
                  </a:lnTo>
                  <a:lnTo>
                    <a:pt x="327457" y="1149818"/>
                  </a:lnTo>
                  <a:lnTo>
                    <a:pt x="287682" y="1127156"/>
                  </a:lnTo>
                  <a:lnTo>
                    <a:pt x="249339" y="1101256"/>
                  </a:lnTo>
                  <a:lnTo>
                    <a:pt x="212622" y="1072119"/>
                  </a:lnTo>
                  <a:lnTo>
                    <a:pt x="177720" y="1039745"/>
                  </a:lnTo>
                  <a:lnTo>
                    <a:pt x="145407" y="1004778"/>
                  </a:lnTo>
                  <a:lnTo>
                    <a:pt x="116326" y="967992"/>
                  </a:lnTo>
                  <a:lnTo>
                    <a:pt x="90475" y="929577"/>
                  </a:lnTo>
                  <a:lnTo>
                    <a:pt x="67856" y="889726"/>
                  </a:lnTo>
                  <a:lnTo>
                    <a:pt x="48469" y="848630"/>
                  </a:lnTo>
                  <a:lnTo>
                    <a:pt x="32312" y="806479"/>
                  </a:lnTo>
                  <a:lnTo>
                    <a:pt x="19387" y="763467"/>
                  </a:lnTo>
                  <a:lnTo>
                    <a:pt x="9693" y="719785"/>
                  </a:lnTo>
                  <a:lnTo>
                    <a:pt x="3231" y="675623"/>
                  </a:lnTo>
                  <a:lnTo>
                    <a:pt x="0" y="631174"/>
                  </a:lnTo>
                  <a:lnTo>
                    <a:pt x="0" y="586630"/>
                  </a:lnTo>
                  <a:lnTo>
                    <a:pt x="3231" y="542181"/>
                  </a:lnTo>
                  <a:lnTo>
                    <a:pt x="9693" y="498020"/>
                  </a:lnTo>
                  <a:lnTo>
                    <a:pt x="19387" y="454337"/>
                  </a:lnTo>
                  <a:lnTo>
                    <a:pt x="32312" y="411325"/>
                  </a:lnTo>
                  <a:lnTo>
                    <a:pt x="48469" y="369175"/>
                  </a:lnTo>
                  <a:lnTo>
                    <a:pt x="67856" y="328078"/>
                  </a:lnTo>
                  <a:lnTo>
                    <a:pt x="90475" y="288227"/>
                  </a:lnTo>
                  <a:lnTo>
                    <a:pt x="116326" y="249812"/>
                  </a:lnTo>
                  <a:lnTo>
                    <a:pt x="145407" y="213026"/>
                  </a:lnTo>
                  <a:lnTo>
                    <a:pt x="177720" y="178060"/>
                  </a:lnTo>
                  <a:lnTo>
                    <a:pt x="212622" y="145685"/>
                  </a:lnTo>
                  <a:lnTo>
                    <a:pt x="249339" y="116548"/>
                  </a:lnTo>
                  <a:lnTo>
                    <a:pt x="287682" y="90648"/>
                  </a:lnTo>
                  <a:lnTo>
                    <a:pt x="327457" y="67986"/>
                  </a:lnTo>
                  <a:lnTo>
                    <a:pt x="368476" y="48561"/>
                  </a:lnTo>
                  <a:lnTo>
                    <a:pt x="410545" y="32374"/>
                  </a:lnTo>
                  <a:lnTo>
                    <a:pt x="453474" y="19424"/>
                  </a:lnTo>
                  <a:lnTo>
                    <a:pt x="497073" y="9712"/>
                  </a:lnTo>
                  <a:lnTo>
                    <a:pt x="541149" y="3237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37"/>
                  </a:lnTo>
                  <a:lnTo>
                    <a:pt x="718409" y="9712"/>
                  </a:lnTo>
                  <a:lnTo>
                    <a:pt x="762008" y="19424"/>
                  </a:lnTo>
                  <a:lnTo>
                    <a:pt x="804937" y="32374"/>
                  </a:lnTo>
                  <a:lnTo>
                    <a:pt x="847006" y="48561"/>
                  </a:lnTo>
                  <a:lnTo>
                    <a:pt x="888024" y="67986"/>
                  </a:lnTo>
                  <a:lnTo>
                    <a:pt x="927800" y="90648"/>
                  </a:lnTo>
                  <a:lnTo>
                    <a:pt x="966142" y="116548"/>
                  </a:lnTo>
                  <a:lnTo>
                    <a:pt x="1002860" y="145685"/>
                  </a:lnTo>
                  <a:lnTo>
                    <a:pt x="1037762" y="178060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bject 16">
                  <a:extLst>
                    <a:ext uri="{FF2B5EF4-FFF2-40B4-BE49-F238E27FC236}">
                      <a16:creationId xmlns:a16="http://schemas.microsoft.com/office/drawing/2014/main" id="{55520190-56A8-4D1B-9105-29CE81A9674C}"/>
                    </a:ext>
                  </a:extLst>
                </p:cNvPr>
                <p:cNvSpPr txBox="1"/>
                <p:nvPr/>
              </p:nvSpPr>
              <p:spPr>
                <a:xfrm>
                  <a:off x="9075100" y="4860327"/>
                  <a:ext cx="347980" cy="691215"/>
                </a:xfrm>
                <a:prstGeom prst="rect">
                  <a:avLst/>
                </a:prstGeom>
              </p:spPr>
              <p:txBody>
                <a:bodyPr vert="horz" wrap="square" lIns="0" tIns="13970" rIns="0" bIns="0" rtlCol="0">
                  <a:spAutoFit/>
                </a:bodyPr>
                <a:lstStyle/>
                <a:p>
                  <a:pPr marL="12700">
                    <a:spcBef>
                      <a:spcPts val="11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altLang="zh-TW"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53" name="object 16">
                  <a:extLst>
                    <a:ext uri="{FF2B5EF4-FFF2-40B4-BE49-F238E27FC236}">
                      <a16:creationId xmlns:a16="http://schemas.microsoft.com/office/drawing/2014/main" id="{55520190-56A8-4D1B-9105-29CE81A96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5100" y="4860327"/>
                  <a:ext cx="347980" cy="691215"/>
                </a:xfrm>
                <a:prstGeom prst="rect">
                  <a:avLst/>
                </a:prstGeom>
                <a:blipFill>
                  <a:blip r:embed="rId5"/>
                  <a:stretch>
                    <a:fillRect r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bject 17">
              <a:extLst>
                <a:ext uri="{FF2B5EF4-FFF2-40B4-BE49-F238E27FC236}">
                  <a16:creationId xmlns:a16="http://schemas.microsoft.com/office/drawing/2014/main" id="{5DB9AEA0-0EAF-48FF-B9BA-E6F08929DA49}"/>
                </a:ext>
              </a:extLst>
            </p:cNvPr>
            <p:cNvSpPr/>
            <p:nvPr/>
          </p:nvSpPr>
          <p:spPr>
            <a:xfrm>
              <a:off x="8771882" y="4285166"/>
              <a:ext cx="238760" cy="448945"/>
            </a:xfrm>
            <a:custGeom>
              <a:avLst/>
              <a:gdLst/>
              <a:ahLst/>
              <a:cxnLst/>
              <a:rect l="l" t="t" r="r" b="b"/>
              <a:pathLst>
                <a:path w="238759" h="448945">
                  <a:moveTo>
                    <a:pt x="238677" y="448352"/>
                  </a:moveTo>
                  <a:lnTo>
                    <a:pt x="0" y="0"/>
                  </a:lnTo>
                </a:path>
              </a:pathLst>
            </a:custGeom>
            <a:ln w="419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8">
              <a:extLst>
                <a:ext uri="{FF2B5EF4-FFF2-40B4-BE49-F238E27FC236}">
                  <a16:creationId xmlns:a16="http://schemas.microsoft.com/office/drawing/2014/main" id="{9C4F817B-0CAB-4302-AA21-EE796506E770}"/>
                </a:ext>
              </a:extLst>
            </p:cNvPr>
            <p:cNvSpPr/>
            <p:nvPr/>
          </p:nvSpPr>
          <p:spPr>
            <a:xfrm>
              <a:off x="8613996" y="3988550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40" h="356235">
                  <a:moveTo>
                    <a:pt x="0" y="0"/>
                  </a:moveTo>
                  <a:lnTo>
                    <a:pt x="46875" y="355942"/>
                  </a:lnTo>
                  <a:lnTo>
                    <a:pt x="268909" y="237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9">
              <a:extLst>
                <a:ext uri="{FF2B5EF4-FFF2-40B4-BE49-F238E27FC236}">
                  <a16:creationId xmlns:a16="http://schemas.microsoft.com/office/drawing/2014/main" id="{945EECB3-25F9-4685-8B92-00AA673B261F}"/>
                </a:ext>
              </a:extLst>
            </p:cNvPr>
            <p:cNvSpPr/>
            <p:nvPr/>
          </p:nvSpPr>
          <p:spPr>
            <a:xfrm>
              <a:off x="8613987" y="3988548"/>
              <a:ext cx="269240" cy="356235"/>
            </a:xfrm>
            <a:custGeom>
              <a:avLst/>
              <a:gdLst/>
              <a:ahLst/>
              <a:cxnLst/>
              <a:rect l="l" t="t" r="r" b="b"/>
              <a:pathLst>
                <a:path w="269240" h="356235">
                  <a:moveTo>
                    <a:pt x="0" y="0"/>
                  </a:moveTo>
                  <a:lnTo>
                    <a:pt x="46873" y="355944"/>
                  </a:lnTo>
                  <a:lnTo>
                    <a:pt x="268904" y="237293"/>
                  </a:lnTo>
                  <a:lnTo>
                    <a:pt x="0" y="0"/>
                  </a:lnTo>
                  <a:close/>
                </a:path>
              </a:pathLst>
            </a:custGeom>
            <a:ln w="419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0">
              <a:extLst>
                <a:ext uri="{FF2B5EF4-FFF2-40B4-BE49-F238E27FC236}">
                  <a16:creationId xmlns:a16="http://schemas.microsoft.com/office/drawing/2014/main" id="{53B6736E-BCD5-4D94-997A-77477F410847}"/>
                </a:ext>
              </a:extLst>
            </p:cNvPr>
            <p:cNvSpPr/>
            <p:nvPr/>
          </p:nvSpPr>
          <p:spPr>
            <a:xfrm>
              <a:off x="8689067" y="6511301"/>
              <a:ext cx="1216025" cy="1217930"/>
            </a:xfrm>
            <a:custGeom>
              <a:avLst/>
              <a:gdLst/>
              <a:ahLst/>
              <a:cxnLst/>
              <a:rect l="l" t="t" r="r" b="b"/>
              <a:pathLst>
                <a:path w="1216025" h="1217929">
                  <a:moveTo>
                    <a:pt x="1037762" y="178069"/>
                  </a:moveTo>
                  <a:lnTo>
                    <a:pt x="1070076" y="213038"/>
                  </a:lnTo>
                  <a:lnTo>
                    <a:pt x="1099160" y="249825"/>
                  </a:lnTo>
                  <a:lnTo>
                    <a:pt x="1125011" y="288241"/>
                  </a:lnTo>
                  <a:lnTo>
                    <a:pt x="1147631" y="328093"/>
                  </a:lnTo>
                  <a:lnTo>
                    <a:pt x="1167020" y="369189"/>
                  </a:lnTo>
                  <a:lnTo>
                    <a:pt x="1183177" y="411339"/>
                  </a:lnTo>
                  <a:lnTo>
                    <a:pt x="1196103" y="454350"/>
                  </a:lnTo>
                  <a:lnTo>
                    <a:pt x="1205797" y="498032"/>
                  </a:lnTo>
                  <a:lnTo>
                    <a:pt x="1212260" y="542192"/>
                  </a:lnTo>
                  <a:lnTo>
                    <a:pt x="1215492" y="586640"/>
                  </a:lnTo>
                  <a:lnTo>
                    <a:pt x="1215492" y="631183"/>
                  </a:lnTo>
                  <a:lnTo>
                    <a:pt x="1212260" y="675631"/>
                  </a:lnTo>
                  <a:lnTo>
                    <a:pt x="1205797" y="719791"/>
                  </a:lnTo>
                  <a:lnTo>
                    <a:pt x="1196103" y="763473"/>
                  </a:lnTo>
                  <a:lnTo>
                    <a:pt x="1183177" y="806485"/>
                  </a:lnTo>
                  <a:lnTo>
                    <a:pt x="1167020" y="848634"/>
                  </a:lnTo>
                  <a:lnTo>
                    <a:pt x="1147631" y="889731"/>
                  </a:lnTo>
                  <a:lnTo>
                    <a:pt x="1125011" y="929582"/>
                  </a:lnTo>
                  <a:lnTo>
                    <a:pt x="1099160" y="967998"/>
                  </a:lnTo>
                  <a:lnTo>
                    <a:pt x="1070076" y="1004786"/>
                  </a:lnTo>
                  <a:lnTo>
                    <a:pt x="1037762" y="1039754"/>
                  </a:lnTo>
                  <a:lnTo>
                    <a:pt x="1002860" y="1072130"/>
                  </a:lnTo>
                  <a:lnTo>
                    <a:pt x="966142" y="1101269"/>
                  </a:lnTo>
                  <a:lnTo>
                    <a:pt x="927800" y="1127170"/>
                  </a:lnTo>
                  <a:lnTo>
                    <a:pt x="888024" y="1149834"/>
                  </a:lnTo>
                  <a:lnTo>
                    <a:pt x="847006" y="1169259"/>
                  </a:lnTo>
                  <a:lnTo>
                    <a:pt x="804937" y="1185447"/>
                  </a:lnTo>
                  <a:lnTo>
                    <a:pt x="762008" y="1198398"/>
                  </a:lnTo>
                  <a:lnTo>
                    <a:pt x="718409" y="1208111"/>
                  </a:lnTo>
                  <a:lnTo>
                    <a:pt x="674333" y="1214586"/>
                  </a:lnTo>
                  <a:lnTo>
                    <a:pt x="629970" y="1217824"/>
                  </a:lnTo>
                  <a:lnTo>
                    <a:pt x="585512" y="1217824"/>
                  </a:lnTo>
                  <a:lnTo>
                    <a:pt x="541149" y="1214586"/>
                  </a:lnTo>
                  <a:lnTo>
                    <a:pt x="497073" y="1208111"/>
                  </a:lnTo>
                  <a:lnTo>
                    <a:pt x="453474" y="1198398"/>
                  </a:lnTo>
                  <a:lnTo>
                    <a:pt x="410545" y="1185447"/>
                  </a:lnTo>
                  <a:lnTo>
                    <a:pt x="368476" y="1169259"/>
                  </a:lnTo>
                  <a:lnTo>
                    <a:pt x="327457" y="1149834"/>
                  </a:lnTo>
                  <a:lnTo>
                    <a:pt x="287682" y="1127170"/>
                  </a:lnTo>
                  <a:lnTo>
                    <a:pt x="249339" y="1101269"/>
                  </a:lnTo>
                  <a:lnTo>
                    <a:pt x="212622" y="1072130"/>
                  </a:lnTo>
                  <a:lnTo>
                    <a:pt x="177720" y="1039754"/>
                  </a:lnTo>
                  <a:lnTo>
                    <a:pt x="145407" y="1004786"/>
                  </a:lnTo>
                  <a:lnTo>
                    <a:pt x="116326" y="967998"/>
                  </a:lnTo>
                  <a:lnTo>
                    <a:pt x="90475" y="929582"/>
                  </a:lnTo>
                  <a:lnTo>
                    <a:pt x="67856" y="889731"/>
                  </a:lnTo>
                  <a:lnTo>
                    <a:pt x="48469" y="848634"/>
                  </a:lnTo>
                  <a:lnTo>
                    <a:pt x="32312" y="806485"/>
                  </a:lnTo>
                  <a:lnTo>
                    <a:pt x="19387" y="763473"/>
                  </a:lnTo>
                  <a:lnTo>
                    <a:pt x="9693" y="719791"/>
                  </a:lnTo>
                  <a:lnTo>
                    <a:pt x="3231" y="675631"/>
                  </a:lnTo>
                  <a:lnTo>
                    <a:pt x="0" y="631183"/>
                  </a:lnTo>
                  <a:lnTo>
                    <a:pt x="0" y="586640"/>
                  </a:lnTo>
                  <a:lnTo>
                    <a:pt x="3231" y="542192"/>
                  </a:lnTo>
                  <a:lnTo>
                    <a:pt x="9693" y="498032"/>
                  </a:lnTo>
                  <a:lnTo>
                    <a:pt x="19387" y="454350"/>
                  </a:lnTo>
                  <a:lnTo>
                    <a:pt x="32312" y="411339"/>
                  </a:lnTo>
                  <a:lnTo>
                    <a:pt x="48469" y="369189"/>
                  </a:lnTo>
                  <a:lnTo>
                    <a:pt x="67856" y="328093"/>
                  </a:lnTo>
                  <a:lnTo>
                    <a:pt x="90475" y="288241"/>
                  </a:lnTo>
                  <a:lnTo>
                    <a:pt x="116326" y="249825"/>
                  </a:lnTo>
                  <a:lnTo>
                    <a:pt x="145407" y="213038"/>
                  </a:lnTo>
                  <a:lnTo>
                    <a:pt x="177720" y="178069"/>
                  </a:lnTo>
                  <a:lnTo>
                    <a:pt x="212622" y="145693"/>
                  </a:lnTo>
                  <a:lnTo>
                    <a:pt x="249339" y="116554"/>
                  </a:lnTo>
                  <a:lnTo>
                    <a:pt x="287682" y="90653"/>
                  </a:lnTo>
                  <a:lnTo>
                    <a:pt x="327457" y="67990"/>
                  </a:lnTo>
                  <a:lnTo>
                    <a:pt x="368476" y="48564"/>
                  </a:lnTo>
                  <a:lnTo>
                    <a:pt x="410545" y="32376"/>
                  </a:lnTo>
                  <a:lnTo>
                    <a:pt x="453474" y="19425"/>
                  </a:lnTo>
                  <a:lnTo>
                    <a:pt x="497073" y="9712"/>
                  </a:lnTo>
                  <a:lnTo>
                    <a:pt x="541149" y="3237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37"/>
                  </a:lnTo>
                  <a:lnTo>
                    <a:pt x="718409" y="9712"/>
                  </a:lnTo>
                  <a:lnTo>
                    <a:pt x="762008" y="19425"/>
                  </a:lnTo>
                  <a:lnTo>
                    <a:pt x="804937" y="32376"/>
                  </a:lnTo>
                  <a:lnTo>
                    <a:pt x="847006" y="48564"/>
                  </a:lnTo>
                  <a:lnTo>
                    <a:pt x="888024" y="67990"/>
                  </a:lnTo>
                  <a:lnTo>
                    <a:pt x="927800" y="90653"/>
                  </a:lnTo>
                  <a:lnTo>
                    <a:pt x="966142" y="116554"/>
                  </a:lnTo>
                  <a:lnTo>
                    <a:pt x="1002860" y="145693"/>
                  </a:lnTo>
                  <a:lnTo>
                    <a:pt x="1037762" y="178069"/>
                  </a:lnTo>
                </a:path>
              </a:pathLst>
            </a:custGeom>
            <a:ln w="419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bject 21">
                  <a:extLst>
                    <a:ext uri="{FF2B5EF4-FFF2-40B4-BE49-F238E27FC236}">
                      <a16:creationId xmlns:a16="http://schemas.microsoft.com/office/drawing/2014/main" id="{0470ACFF-3B4A-468C-B857-20047913705D}"/>
                    </a:ext>
                  </a:extLst>
                </p:cNvPr>
                <p:cNvSpPr txBox="1"/>
                <p:nvPr/>
              </p:nvSpPr>
              <p:spPr>
                <a:xfrm>
                  <a:off x="9124087" y="6708640"/>
                  <a:ext cx="345440" cy="689932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spcBef>
                      <a:spcPts val="1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4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44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58" name="object 21">
                  <a:extLst>
                    <a:ext uri="{FF2B5EF4-FFF2-40B4-BE49-F238E27FC236}">
                      <a16:creationId xmlns:a16="http://schemas.microsoft.com/office/drawing/2014/main" id="{0470ACFF-3B4A-468C-B857-20047913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4087" y="6708640"/>
                  <a:ext cx="345440" cy="689932"/>
                </a:xfrm>
                <a:prstGeom prst="rect">
                  <a:avLst/>
                </a:prstGeom>
                <a:blipFill>
                  <a:blip r:embed="rId6"/>
                  <a:stretch>
                    <a:fillRect r="-482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object 22">
              <a:extLst>
                <a:ext uri="{FF2B5EF4-FFF2-40B4-BE49-F238E27FC236}">
                  <a16:creationId xmlns:a16="http://schemas.microsoft.com/office/drawing/2014/main" id="{41D2BC26-31E1-42AD-B6F6-B71146AFCBF2}"/>
                </a:ext>
              </a:extLst>
            </p:cNvPr>
            <p:cNvSpPr/>
            <p:nvPr/>
          </p:nvSpPr>
          <p:spPr>
            <a:xfrm>
              <a:off x="9296807" y="6296600"/>
              <a:ext cx="0" cy="214629"/>
            </a:xfrm>
            <a:custGeom>
              <a:avLst/>
              <a:gdLst/>
              <a:ahLst/>
              <a:cxnLst/>
              <a:rect l="l" t="t" r="r" b="b"/>
              <a:pathLst>
                <a:path h="214629">
                  <a:moveTo>
                    <a:pt x="0" y="214307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3">
              <a:extLst>
                <a:ext uri="{FF2B5EF4-FFF2-40B4-BE49-F238E27FC236}">
                  <a16:creationId xmlns:a16="http://schemas.microsoft.com/office/drawing/2014/main" id="{FEF9A683-4E52-4945-A863-316C15FEB669}"/>
                </a:ext>
              </a:extLst>
            </p:cNvPr>
            <p:cNvSpPr/>
            <p:nvPr/>
          </p:nvSpPr>
          <p:spPr>
            <a:xfrm>
              <a:off x="9170994" y="5960427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18" y="0"/>
                  </a:moveTo>
                  <a:lnTo>
                    <a:pt x="0" y="336169"/>
                  </a:lnTo>
                  <a:lnTo>
                    <a:pt x="251650" y="336169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4">
              <a:extLst>
                <a:ext uri="{FF2B5EF4-FFF2-40B4-BE49-F238E27FC236}">
                  <a16:creationId xmlns:a16="http://schemas.microsoft.com/office/drawing/2014/main" id="{28E41681-412F-497D-86E9-EA0B1B3E447B}"/>
                </a:ext>
              </a:extLst>
            </p:cNvPr>
            <p:cNvSpPr/>
            <p:nvPr/>
          </p:nvSpPr>
          <p:spPr>
            <a:xfrm>
              <a:off x="9170985" y="5960430"/>
              <a:ext cx="252095" cy="336550"/>
            </a:xfrm>
            <a:custGeom>
              <a:avLst/>
              <a:gdLst/>
              <a:ahLst/>
              <a:cxnLst/>
              <a:rect l="l" t="t" r="r" b="b"/>
              <a:pathLst>
                <a:path w="252095" h="336550">
                  <a:moveTo>
                    <a:pt x="125822" y="0"/>
                  </a:moveTo>
                  <a:lnTo>
                    <a:pt x="0" y="336168"/>
                  </a:lnTo>
                  <a:lnTo>
                    <a:pt x="251645" y="336168"/>
                  </a:lnTo>
                  <a:lnTo>
                    <a:pt x="125822" y="0"/>
                  </a:lnTo>
                  <a:close/>
                </a:path>
              </a:pathLst>
            </a:custGeom>
            <a:ln w="41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5">
              <a:extLst>
                <a:ext uri="{FF2B5EF4-FFF2-40B4-BE49-F238E27FC236}">
                  <a16:creationId xmlns:a16="http://schemas.microsoft.com/office/drawing/2014/main" id="{F5BA42CD-F13F-48A7-A5EF-B26EA3AF1DF1}"/>
                </a:ext>
              </a:extLst>
            </p:cNvPr>
            <p:cNvSpPr/>
            <p:nvPr/>
          </p:nvSpPr>
          <p:spPr>
            <a:xfrm>
              <a:off x="7731944" y="5964121"/>
              <a:ext cx="810895" cy="744855"/>
            </a:xfrm>
            <a:custGeom>
              <a:avLst/>
              <a:gdLst/>
              <a:ahLst/>
              <a:cxnLst/>
              <a:rect l="l" t="t" r="r" b="b"/>
              <a:pathLst>
                <a:path w="810895" h="744854">
                  <a:moveTo>
                    <a:pt x="0" y="744370"/>
                  </a:moveTo>
                  <a:lnTo>
                    <a:pt x="810484" y="0"/>
                  </a:lnTo>
                </a:path>
              </a:pathLst>
            </a:custGeom>
            <a:ln w="41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6">
              <a:extLst>
                <a:ext uri="{FF2B5EF4-FFF2-40B4-BE49-F238E27FC236}">
                  <a16:creationId xmlns:a16="http://schemas.microsoft.com/office/drawing/2014/main" id="{70BAAC08-4A27-4B5D-B329-3CDB6E2817EF}"/>
                </a:ext>
              </a:extLst>
            </p:cNvPr>
            <p:cNvSpPr/>
            <p:nvPr/>
          </p:nvSpPr>
          <p:spPr>
            <a:xfrm>
              <a:off x="8457418" y="5736959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332346" y="0"/>
                  </a:moveTo>
                  <a:lnTo>
                    <a:pt x="0" y="134238"/>
                  </a:lnTo>
                  <a:lnTo>
                    <a:pt x="170040" y="320090"/>
                  </a:lnTo>
                  <a:lnTo>
                    <a:pt x="332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7">
              <a:extLst>
                <a:ext uri="{FF2B5EF4-FFF2-40B4-BE49-F238E27FC236}">
                  <a16:creationId xmlns:a16="http://schemas.microsoft.com/office/drawing/2014/main" id="{386DE93B-B9A4-440C-BA09-F1F0E2C5C046}"/>
                </a:ext>
              </a:extLst>
            </p:cNvPr>
            <p:cNvSpPr/>
            <p:nvPr/>
          </p:nvSpPr>
          <p:spPr>
            <a:xfrm>
              <a:off x="8457404" y="5736963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40" h="320675">
                  <a:moveTo>
                    <a:pt x="332357" y="0"/>
                  </a:moveTo>
                  <a:lnTo>
                    <a:pt x="0" y="134232"/>
                  </a:lnTo>
                  <a:lnTo>
                    <a:pt x="170041" y="320087"/>
                  </a:lnTo>
                  <a:lnTo>
                    <a:pt x="332357" y="0"/>
                  </a:lnTo>
                  <a:close/>
                </a:path>
              </a:pathLst>
            </a:custGeom>
            <a:ln w="4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8">
              <a:extLst>
                <a:ext uri="{FF2B5EF4-FFF2-40B4-BE49-F238E27FC236}">
                  <a16:creationId xmlns:a16="http://schemas.microsoft.com/office/drawing/2014/main" id="{3C9E1941-A375-4CEF-AA98-DA1CC5C0CEAC}"/>
                </a:ext>
              </a:extLst>
            </p:cNvPr>
            <p:cNvSpPr/>
            <p:nvPr/>
          </p:nvSpPr>
          <p:spPr>
            <a:xfrm>
              <a:off x="8038020" y="5964121"/>
              <a:ext cx="810895" cy="744855"/>
            </a:xfrm>
            <a:custGeom>
              <a:avLst/>
              <a:gdLst/>
              <a:ahLst/>
              <a:cxnLst/>
              <a:rect l="l" t="t" r="r" b="b"/>
              <a:pathLst>
                <a:path w="810895" h="744854">
                  <a:moveTo>
                    <a:pt x="810484" y="744370"/>
                  </a:moveTo>
                  <a:lnTo>
                    <a:pt x="0" y="0"/>
                  </a:lnTo>
                </a:path>
              </a:pathLst>
            </a:custGeom>
            <a:ln w="419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9">
              <a:extLst>
                <a:ext uri="{FF2B5EF4-FFF2-40B4-BE49-F238E27FC236}">
                  <a16:creationId xmlns:a16="http://schemas.microsoft.com/office/drawing/2014/main" id="{91B8F97C-4E4E-4EBC-A12D-22CB8822B532}"/>
                </a:ext>
              </a:extLst>
            </p:cNvPr>
            <p:cNvSpPr/>
            <p:nvPr/>
          </p:nvSpPr>
          <p:spPr>
            <a:xfrm>
              <a:off x="7790693" y="5736959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39" h="320675">
                  <a:moveTo>
                    <a:pt x="0" y="0"/>
                  </a:moveTo>
                  <a:lnTo>
                    <a:pt x="162318" y="320090"/>
                  </a:lnTo>
                  <a:lnTo>
                    <a:pt x="332359" y="134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30">
              <a:extLst>
                <a:ext uri="{FF2B5EF4-FFF2-40B4-BE49-F238E27FC236}">
                  <a16:creationId xmlns:a16="http://schemas.microsoft.com/office/drawing/2014/main" id="{1299D891-C07F-428E-A7A0-0CEB9421F9B2}"/>
                </a:ext>
              </a:extLst>
            </p:cNvPr>
            <p:cNvSpPr/>
            <p:nvPr/>
          </p:nvSpPr>
          <p:spPr>
            <a:xfrm>
              <a:off x="7790685" y="5736963"/>
              <a:ext cx="332740" cy="320675"/>
            </a:xfrm>
            <a:custGeom>
              <a:avLst/>
              <a:gdLst/>
              <a:ahLst/>
              <a:cxnLst/>
              <a:rect l="l" t="t" r="r" b="b"/>
              <a:pathLst>
                <a:path w="332739" h="320675">
                  <a:moveTo>
                    <a:pt x="0" y="0"/>
                  </a:moveTo>
                  <a:lnTo>
                    <a:pt x="162315" y="320087"/>
                  </a:lnTo>
                  <a:lnTo>
                    <a:pt x="332357" y="134232"/>
                  </a:lnTo>
                  <a:lnTo>
                    <a:pt x="0" y="0"/>
                  </a:lnTo>
                  <a:close/>
                </a:path>
              </a:pathLst>
            </a:custGeom>
            <a:ln w="419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1">
              <a:extLst>
                <a:ext uri="{FF2B5EF4-FFF2-40B4-BE49-F238E27FC236}">
                  <a16:creationId xmlns:a16="http://schemas.microsoft.com/office/drawing/2014/main" id="{587C24B8-863A-40DF-AB13-32803736C338}"/>
                </a:ext>
              </a:extLst>
            </p:cNvPr>
            <p:cNvSpPr/>
            <p:nvPr/>
          </p:nvSpPr>
          <p:spPr>
            <a:xfrm>
              <a:off x="6535096" y="8055788"/>
              <a:ext cx="3528695" cy="0"/>
            </a:xfrm>
            <a:custGeom>
              <a:avLst/>
              <a:gdLst/>
              <a:ahLst/>
              <a:cxnLst/>
              <a:rect l="l" t="t" r="r" b="b"/>
              <a:pathLst>
                <a:path w="3528695">
                  <a:moveTo>
                    <a:pt x="0" y="0"/>
                  </a:moveTo>
                  <a:lnTo>
                    <a:pt x="12699" y="0"/>
                  </a:lnTo>
                  <a:lnTo>
                    <a:pt x="3515741" y="0"/>
                  </a:lnTo>
                  <a:lnTo>
                    <a:pt x="352844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2">
              <a:extLst>
                <a:ext uri="{FF2B5EF4-FFF2-40B4-BE49-F238E27FC236}">
                  <a16:creationId xmlns:a16="http://schemas.microsoft.com/office/drawing/2014/main" id="{766986AB-8778-4A51-B00E-D430DB0939A6}"/>
                </a:ext>
              </a:extLst>
            </p:cNvPr>
            <p:cNvSpPr/>
            <p:nvPr/>
          </p:nvSpPr>
          <p:spPr>
            <a:xfrm>
              <a:off x="10067093" y="799482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12192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3">
              <a:extLst>
                <a:ext uri="{FF2B5EF4-FFF2-40B4-BE49-F238E27FC236}">
                  <a16:creationId xmlns:a16="http://schemas.microsoft.com/office/drawing/2014/main" id="{F1349001-183E-4FC9-8CB1-15B85E3FB44B}"/>
                </a:ext>
              </a:extLst>
            </p:cNvPr>
            <p:cNvSpPr/>
            <p:nvPr/>
          </p:nvSpPr>
          <p:spPr>
            <a:xfrm>
              <a:off x="6531539" y="7994827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20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4">
              <a:extLst>
                <a:ext uri="{FF2B5EF4-FFF2-40B4-BE49-F238E27FC236}">
                  <a16:creationId xmlns:a16="http://schemas.microsoft.com/office/drawing/2014/main" id="{D4464202-E0C3-4D0B-B567-51DB7DBDB93D}"/>
                </a:ext>
              </a:extLst>
            </p:cNvPr>
            <p:cNvSpPr/>
            <p:nvPr/>
          </p:nvSpPr>
          <p:spPr>
            <a:xfrm>
              <a:off x="5802090" y="4259720"/>
              <a:ext cx="0" cy="3528695"/>
            </a:xfrm>
            <a:custGeom>
              <a:avLst/>
              <a:gdLst/>
              <a:ahLst/>
              <a:cxnLst/>
              <a:rect l="l" t="t" r="r" b="b"/>
              <a:pathLst>
                <a:path h="3528695">
                  <a:moveTo>
                    <a:pt x="0" y="0"/>
                  </a:moveTo>
                  <a:lnTo>
                    <a:pt x="0" y="35284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5">
              <a:extLst>
                <a:ext uri="{FF2B5EF4-FFF2-40B4-BE49-F238E27FC236}">
                  <a16:creationId xmlns:a16="http://schemas.microsoft.com/office/drawing/2014/main" id="{3FB91D50-F5E6-403C-8BC4-AB7244C6CA1E}"/>
                </a:ext>
              </a:extLst>
            </p:cNvPr>
            <p:cNvSpPr/>
            <p:nvPr/>
          </p:nvSpPr>
          <p:spPr>
            <a:xfrm>
              <a:off x="5741129" y="4256163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121920" y="0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6">
              <a:extLst>
                <a:ext uri="{FF2B5EF4-FFF2-40B4-BE49-F238E27FC236}">
                  <a16:creationId xmlns:a16="http://schemas.microsoft.com/office/drawing/2014/main" id="{8237F8A3-1AB9-430D-9B90-E22F53C0C21A}"/>
                </a:ext>
              </a:extLst>
            </p:cNvPr>
            <p:cNvSpPr/>
            <p:nvPr/>
          </p:nvSpPr>
          <p:spPr>
            <a:xfrm>
              <a:off x="5741129" y="7791716"/>
              <a:ext cx="121920" cy="0"/>
            </a:xfrm>
            <a:custGeom>
              <a:avLst/>
              <a:gdLst/>
              <a:ahLst/>
              <a:cxnLst/>
              <a:rect l="l" t="t" r="r" b="b"/>
              <a:pathLst>
                <a:path w="121920">
                  <a:moveTo>
                    <a:pt x="0" y="0"/>
                  </a:moveTo>
                  <a:lnTo>
                    <a:pt x="1219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7">
              <a:extLst>
                <a:ext uri="{FF2B5EF4-FFF2-40B4-BE49-F238E27FC236}">
                  <a16:creationId xmlns:a16="http://schemas.microsoft.com/office/drawing/2014/main" id="{698C408C-E6DB-48C3-8490-13FAF46005EC}"/>
                </a:ext>
              </a:extLst>
            </p:cNvPr>
            <p:cNvSpPr txBox="1"/>
            <p:nvPr/>
          </p:nvSpPr>
          <p:spPr>
            <a:xfrm>
              <a:off x="7641431" y="8166100"/>
              <a:ext cx="130683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Width</a:t>
              </a:r>
            </a:p>
          </p:txBody>
        </p:sp>
        <p:sp>
          <p:nvSpPr>
            <p:cNvPr id="75" name="object 38">
              <a:extLst>
                <a:ext uri="{FF2B5EF4-FFF2-40B4-BE49-F238E27FC236}">
                  <a16:creationId xmlns:a16="http://schemas.microsoft.com/office/drawing/2014/main" id="{502534BC-FCB9-43AD-926C-551D670A9AC2}"/>
                </a:ext>
              </a:extLst>
            </p:cNvPr>
            <p:cNvSpPr txBox="1"/>
            <p:nvPr/>
          </p:nvSpPr>
          <p:spPr>
            <a:xfrm>
              <a:off x="4931454" y="4830127"/>
              <a:ext cx="553998" cy="1824926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Depth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467963-6D5A-4E41-88B2-DA55180FE64B}"/>
              </a:ext>
            </a:extLst>
          </p:cNvPr>
          <p:cNvSpPr txBox="1"/>
          <p:nvPr/>
        </p:nvSpPr>
        <p:spPr>
          <a:xfrm>
            <a:off x="7156846" y="693450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36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sz="36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7AF5769-0D28-487A-8367-B97458675A50}"/>
              </a:ext>
            </a:extLst>
          </p:cNvPr>
          <p:cNvSpPr txBox="1"/>
          <p:nvPr/>
        </p:nvSpPr>
        <p:spPr>
          <a:xfrm>
            <a:off x="6532357" y="4893247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36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TW" altLang="en-US" sz="36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DAA34B1-C39E-4020-B0FC-5C25AF2BDF7B}"/>
              </a:ext>
            </a:extLst>
          </p:cNvPr>
          <p:cNvSpPr txBox="1"/>
          <p:nvPr/>
        </p:nvSpPr>
        <p:spPr>
          <a:xfrm>
            <a:off x="7246018" y="5870239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4000" b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TW" altLang="en-US" sz="40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AD8D65C-4D8B-4EFE-8E4C-90C4FCF05A0E}"/>
              </a:ext>
            </a:extLst>
          </p:cNvPr>
          <p:cNvSpPr txBox="1"/>
          <p:nvPr/>
        </p:nvSpPr>
        <p:spPr>
          <a:xfrm>
            <a:off x="7374730" y="7664375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48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95167" y="6202821"/>
            <a:ext cx="13933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i="1" dirty="0">
                <a:solidFill>
                  <a:srgbClr val="FF0000"/>
                </a:solidFill>
              </a:rPr>
              <a:t>// bias</a:t>
            </a:r>
            <a:endParaRPr lang="zh-TW" altLang="en-US" sz="4000" i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88EAEC7-0520-471D-9FFA-7FE7AB924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3531" y="4267200"/>
            <a:ext cx="5920573" cy="104788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9508A9A9-CEFE-6484-F3E5-CC6973CB992F}"/>
              </a:ext>
            </a:extLst>
          </p:cNvPr>
          <p:cNvGrpSpPr/>
          <p:nvPr/>
        </p:nvGrpSpPr>
        <p:grpSpPr>
          <a:xfrm>
            <a:off x="8860153" y="7509958"/>
            <a:ext cx="6439582" cy="1793314"/>
            <a:chOff x="8860153" y="7509958"/>
            <a:chExt cx="6439582" cy="17933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4CD8D62A-E0BD-A96E-6EF2-4AD314E40A07}"/>
                    </a:ext>
                  </a:extLst>
                </p:cNvPr>
                <p:cNvSpPr txBox="1"/>
                <p:nvPr/>
              </p:nvSpPr>
              <p:spPr>
                <a:xfrm>
                  <a:off x="8860153" y="8595386"/>
                  <a:ext cx="639223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3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4CD8D62A-E0BD-A96E-6EF2-4AD314E40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0153" y="8595386"/>
                  <a:ext cx="6392239" cy="7078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546944EF-D81A-0929-62B2-9643374AAD4C}"/>
                    </a:ext>
                  </a:extLst>
                </p:cNvPr>
                <p:cNvSpPr txBox="1"/>
                <p:nvPr/>
              </p:nvSpPr>
              <p:spPr>
                <a:xfrm>
                  <a:off x="8907496" y="7509958"/>
                  <a:ext cx="639223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×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zh-TW" altLang="en-US" sz="32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546944EF-D81A-0929-62B2-9643374AA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496" y="7509958"/>
                  <a:ext cx="6392239" cy="7078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633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283630"/>
            <a:ext cx="15606237" cy="1054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0" marR="5080" indent="-2641600" algn="ctr">
              <a:lnSpc>
                <a:spcPct val="114700"/>
              </a:lnSpc>
              <a:spcBef>
                <a:spcPts val="100"/>
              </a:spcBef>
            </a:pPr>
            <a:r>
              <a:rPr sz="625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Universal </a:t>
            </a:r>
            <a:r>
              <a:rPr sz="6250"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Approximator Theorem</a:t>
            </a:r>
            <a:endParaRPr sz="6250" b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3245B6-7CE0-400C-B93A-1ABBF759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31" y="1365080"/>
            <a:ext cx="15606237" cy="7942427"/>
          </a:xfrm>
        </p:spPr>
        <p:txBody>
          <a:bodyPr>
            <a:normAutofit/>
          </a:bodyPr>
          <a:lstStyle/>
          <a:p>
            <a:pPr marL="542925" marR="173990" indent="-530225">
              <a:lnSpc>
                <a:spcPct val="115700"/>
              </a:lnSpc>
              <a:spcBef>
                <a:spcPts val="100"/>
              </a:spcBef>
              <a:buSzPct val="100000"/>
              <a:tabLst>
                <a:tab pos="456565" algn="l"/>
                <a:tab pos="457200" algn="l"/>
              </a:tabLst>
            </a:pPr>
            <a:r>
              <a:rPr lang="en-US" altLang="zh-TW" sz="3200" dirty="0">
                <a:solidFill>
                  <a:srgbClr val="FF0000"/>
                </a:solidFill>
              </a:rPr>
              <a:t>One</a:t>
            </a:r>
            <a:r>
              <a:rPr lang="en-US" altLang="zh-TW" sz="3200" dirty="0"/>
              <a:t> hidden layer is enough to </a:t>
            </a:r>
            <a:r>
              <a:rPr lang="en-US" altLang="zh-TW" sz="3200" i="1" dirty="0">
                <a:solidFill>
                  <a:srgbClr val="FF0000"/>
                </a:solidFill>
              </a:rPr>
              <a:t>represent</a:t>
            </a:r>
            <a:r>
              <a:rPr lang="en-US" altLang="zh-TW" sz="3200" i="1" dirty="0"/>
              <a:t> </a:t>
            </a:r>
            <a:r>
              <a:rPr lang="en-US" altLang="zh-TW" sz="3200" dirty="0"/>
              <a:t>(not </a:t>
            </a:r>
            <a:r>
              <a:rPr lang="en-US" altLang="zh-TW" sz="3200" i="1" dirty="0"/>
              <a:t>learn</a:t>
            </a:r>
            <a:r>
              <a:rPr lang="en-US" altLang="zh-TW" sz="3200" dirty="0"/>
              <a:t>)  an approximation of </a:t>
            </a:r>
            <a:r>
              <a:rPr lang="en-US" altLang="zh-TW" sz="3200" dirty="0">
                <a:solidFill>
                  <a:srgbClr val="FF0000"/>
                </a:solidFill>
              </a:rPr>
              <a:t>any</a:t>
            </a:r>
            <a:r>
              <a:rPr lang="en-US" altLang="zh-TW" sz="3200" dirty="0"/>
              <a:t> function to an arbitrary degree of accuracy</a:t>
            </a:r>
          </a:p>
          <a:p>
            <a:pPr marL="542925" indent="-542925">
              <a:spcBef>
                <a:spcPts val="50"/>
              </a:spcBef>
            </a:pPr>
            <a:r>
              <a:rPr lang="en-US" altLang="zh-TW" sz="3200" dirty="0"/>
              <a:t>Learning can </a:t>
            </a:r>
            <a:r>
              <a:rPr lang="en-US" altLang="zh-TW" sz="3200" dirty="0">
                <a:solidFill>
                  <a:srgbClr val="FF0000"/>
                </a:solidFill>
              </a:rPr>
              <a:t>fail</a:t>
            </a:r>
            <a:r>
              <a:rPr lang="en-US" altLang="zh-TW" sz="3200" dirty="0"/>
              <a:t> for two different reasons:</a:t>
            </a:r>
          </a:p>
          <a:p>
            <a:pPr marL="900113" lvl="1"/>
            <a:r>
              <a:rPr lang="en-US" altLang="zh-TW" sz="2800" dirty="0"/>
              <a:t>The optimization algorithm used for training may not be able to find </a:t>
            </a:r>
            <a:r>
              <a:rPr lang="en-US" altLang="zh-TW" sz="2800" dirty="0">
                <a:solidFill>
                  <a:srgbClr val="FF0000"/>
                </a:solidFill>
              </a:rPr>
              <a:t>the value of the parameters </a:t>
            </a:r>
            <a:r>
              <a:rPr lang="en-US" altLang="zh-TW" sz="2800" dirty="0"/>
              <a:t>that corresponds to the desired function</a:t>
            </a:r>
          </a:p>
          <a:p>
            <a:pPr marL="900113" lvl="1"/>
            <a:r>
              <a:rPr lang="en-US" altLang="zh-TW" sz="2800" dirty="0"/>
              <a:t>The training algorithm might choose the </a:t>
            </a:r>
            <a:r>
              <a:rPr lang="en-US" altLang="zh-TW" sz="2800" dirty="0">
                <a:solidFill>
                  <a:srgbClr val="FF0000"/>
                </a:solidFill>
              </a:rPr>
              <a:t>wrong function </a:t>
            </a:r>
            <a:r>
              <a:rPr lang="en-US" altLang="zh-TW" sz="2800" dirty="0"/>
              <a:t>due to overfitting</a:t>
            </a:r>
          </a:p>
          <a:p>
            <a:pPr marL="542925" indent="-542925"/>
            <a:r>
              <a:rPr lang="en-US" altLang="zh-TW" sz="3200" dirty="0"/>
              <a:t>There is </a:t>
            </a:r>
            <a:r>
              <a:rPr lang="en-US" altLang="zh-TW" sz="3200" dirty="0">
                <a:solidFill>
                  <a:srgbClr val="FF0000"/>
                </a:solidFill>
              </a:rPr>
              <a:t>no universal procedure</a:t>
            </a:r>
            <a:r>
              <a:rPr lang="en-US" altLang="zh-TW" sz="3200" dirty="0"/>
              <a:t> for examining a training set of specific examples and choosing a function that will generalize to points </a:t>
            </a:r>
            <a:r>
              <a:rPr lang="en-US" altLang="zh-TW" sz="3200" dirty="0">
                <a:solidFill>
                  <a:srgbClr val="FF0000"/>
                </a:solidFill>
              </a:rPr>
              <a:t>not</a:t>
            </a:r>
            <a:r>
              <a:rPr lang="en-US" altLang="zh-TW" sz="3200" dirty="0"/>
              <a:t> in the training set.</a:t>
            </a:r>
          </a:p>
          <a:p>
            <a:pPr marL="542925" indent="-542925"/>
            <a:r>
              <a:rPr lang="en-US" altLang="zh-TW" sz="3200" dirty="0"/>
              <a:t>A feedforward network with </a:t>
            </a:r>
            <a:r>
              <a:rPr lang="en-US" altLang="zh-TW" sz="3200" dirty="0">
                <a:solidFill>
                  <a:srgbClr val="FF0000"/>
                </a:solidFill>
              </a:rPr>
              <a:t>a single layer is sufficient </a:t>
            </a:r>
            <a:r>
              <a:rPr lang="en-US" altLang="zh-TW" sz="3200" dirty="0"/>
              <a:t>to represent any function, but the layer may be </a:t>
            </a:r>
            <a:r>
              <a:rPr lang="en-US" altLang="zh-TW" sz="3200" dirty="0">
                <a:solidFill>
                  <a:srgbClr val="FF0000"/>
                </a:solidFill>
              </a:rPr>
              <a:t>infeasibly large </a:t>
            </a:r>
            <a:r>
              <a:rPr lang="en-US" altLang="zh-TW" sz="3200" dirty="0"/>
              <a:t>and </a:t>
            </a:r>
            <a:r>
              <a:rPr lang="en-US" altLang="zh-TW" sz="3200" dirty="0">
                <a:solidFill>
                  <a:srgbClr val="FF0000"/>
                </a:solidFill>
              </a:rPr>
              <a:t>may fail </a:t>
            </a:r>
            <a:r>
              <a:rPr lang="en-US" altLang="zh-TW" sz="3200" dirty="0"/>
              <a:t>to learn and generalize correctly.</a:t>
            </a:r>
            <a:endParaRPr lang="en-US" altLang="zh-TW" sz="7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CD410BC-1135-45B1-B4CC-70DDB536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38855" y="9349602"/>
            <a:ext cx="1391666" cy="390144"/>
          </a:xfrm>
        </p:spPr>
        <p:txBody>
          <a:bodyPr/>
          <a:lstStyle/>
          <a:p>
            <a:fld id="{E942DE7E-53B6-4CFB-8C6D-116D05998A33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C5FAAD-69DA-4AE0-98BE-20460194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354" y="6685023"/>
            <a:ext cx="4154177" cy="2916177"/>
          </a:xfrm>
          <a:prstGeom prst="rect">
            <a:avLst/>
          </a:prstGeom>
        </p:spPr>
      </p:pic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409DB7F8-8B36-429F-8AC0-D3E6C6B34AB3}"/>
              </a:ext>
            </a:extLst>
          </p:cNvPr>
          <p:cNvSpPr txBox="1">
            <a:spLocks/>
          </p:cNvSpPr>
          <p:nvPr/>
        </p:nvSpPr>
        <p:spPr>
          <a:xfrm>
            <a:off x="590118" y="6501472"/>
            <a:ext cx="12219709" cy="295384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624221" indent="-455161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4551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1040368" indent="-39013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3982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1417501" indent="-325115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3413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729611" indent="-26009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844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2028717" indent="-26009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844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314818" indent="-260092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0919" indent="-260092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7020" indent="-2600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3122" indent="-2600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56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42925" indent="-530225">
              <a:buSzPct val="75000"/>
            </a:pPr>
            <a:r>
              <a:rPr lang="en-US" altLang="zh-TW" sz="4000" b="1" dirty="0"/>
              <a:t>So why deeper?</a:t>
            </a:r>
          </a:p>
          <a:p>
            <a:pPr marL="901700" lvl="1" indent="-358775"/>
            <a:r>
              <a:rPr lang="en-US" altLang="zh-TW" sz="2800" dirty="0"/>
              <a:t>Shallow net may need (exponentially) </a:t>
            </a:r>
            <a:r>
              <a:rPr lang="en-US" altLang="zh-TW" sz="2800" dirty="0">
                <a:solidFill>
                  <a:srgbClr val="FF0000"/>
                </a:solidFill>
              </a:rPr>
              <a:t>more width</a:t>
            </a:r>
          </a:p>
          <a:p>
            <a:pPr marL="901700" lvl="1" indent="-358775"/>
            <a:r>
              <a:rPr lang="en-US" altLang="zh-TW" sz="2800" dirty="0"/>
              <a:t>Shallow net may </a:t>
            </a:r>
            <a:r>
              <a:rPr lang="en-US" altLang="zh-TW" sz="2800" dirty="0" err="1">
                <a:solidFill>
                  <a:srgbClr val="FF0000"/>
                </a:solidFill>
              </a:rPr>
              <a:t>overfit</a:t>
            </a:r>
            <a:r>
              <a:rPr lang="en-US" altLang="zh-TW" sz="2800" dirty="0"/>
              <a:t> more</a:t>
            </a:r>
          </a:p>
          <a:p>
            <a:pPr marL="901700" lvl="1" indent="-358775"/>
            <a:r>
              <a:rPr lang="en-US" altLang="zh-TW" sz="2800" dirty="0"/>
              <a:t>Using deeper models can </a:t>
            </a:r>
            <a:r>
              <a:rPr lang="en-US" altLang="zh-TW" sz="2800" dirty="0">
                <a:solidFill>
                  <a:srgbClr val="FF0000"/>
                </a:solidFill>
              </a:rPr>
              <a:t>reduce the number of units </a:t>
            </a:r>
            <a:r>
              <a:rPr lang="en-US" altLang="zh-TW" sz="2800" dirty="0"/>
              <a:t>required to represent the desired function and can </a:t>
            </a:r>
            <a:r>
              <a:rPr lang="en-US" altLang="zh-TW" sz="2800" dirty="0">
                <a:solidFill>
                  <a:srgbClr val="FF0000"/>
                </a:solidFill>
              </a:rPr>
              <a:t>reduce the amount of generalization error</a:t>
            </a:r>
            <a:r>
              <a:rPr lang="en-US" altLang="zh-TW" sz="2800" dirty="0"/>
              <a:t>.</a:t>
            </a:r>
            <a:endParaRPr lang="en-US" altLang="zh-TW" sz="6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283630"/>
            <a:ext cx="15606237" cy="1054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0" marR="5080" indent="-2108200">
              <a:lnSpc>
                <a:spcPct val="114700"/>
              </a:lnSpc>
              <a:spcBef>
                <a:spcPts val="100"/>
              </a:spcBef>
            </a:pPr>
            <a:r>
              <a:rPr sz="625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Better Generalization with Greater Depth</a:t>
            </a:r>
          </a:p>
        </p:txBody>
      </p:sp>
      <p:sp>
        <p:nvSpPr>
          <p:cNvPr id="107" name="內容版面配置區 106">
            <a:extLst>
              <a:ext uri="{FF2B5EF4-FFF2-40B4-BE49-F238E27FC236}">
                <a16:creationId xmlns:a16="http://schemas.microsoft.com/office/drawing/2014/main" id="{546EFD5E-4AB2-4B4A-BDE8-0941F1B66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31" y="1597330"/>
            <a:ext cx="16611600" cy="137447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Empirically, </a:t>
            </a:r>
            <a:r>
              <a:rPr lang="en-US" altLang="zh-TW" sz="3200" dirty="0">
                <a:solidFill>
                  <a:srgbClr val="FF0000"/>
                </a:solidFill>
              </a:rPr>
              <a:t>greater depth </a:t>
            </a:r>
            <a:r>
              <a:rPr lang="en-US" altLang="zh-TW" sz="3200" dirty="0"/>
              <a:t>does seem to result in </a:t>
            </a:r>
            <a:r>
              <a:rPr lang="en-US" altLang="zh-TW" sz="3200" dirty="0">
                <a:solidFill>
                  <a:srgbClr val="FF0000"/>
                </a:solidFill>
              </a:rPr>
              <a:t>better generalization </a:t>
            </a:r>
            <a:r>
              <a:rPr lang="en-US" altLang="zh-TW" sz="3200" dirty="0"/>
              <a:t>for a wide variety of tasks</a:t>
            </a:r>
          </a:p>
          <a:p>
            <a:r>
              <a:rPr lang="en-US" altLang="zh-TW" sz="3200"/>
              <a:t>Large, shallow models overfit more</a:t>
            </a:r>
            <a:endParaRPr lang="zh-TW" altLang="en-US" sz="32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F7D2CA-3B63-48D2-B069-596D3733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35</a:t>
            </a:fld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8674244" y="2971799"/>
            <a:ext cx="8170973" cy="5652196"/>
            <a:chOff x="8674244" y="2971799"/>
            <a:chExt cx="8170973" cy="5652196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B809C15B-EE7C-47DE-9C21-5FA30D77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4244" y="2971799"/>
              <a:ext cx="8170973" cy="3986213"/>
            </a:xfrm>
            <a:prstGeom prst="rect">
              <a:avLst/>
            </a:prstGeom>
          </p:spPr>
        </p:pic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91005F0F-EC71-4865-823F-F761881D6567}"/>
                </a:ext>
              </a:extLst>
            </p:cNvPr>
            <p:cNvSpPr/>
            <p:nvPr/>
          </p:nvSpPr>
          <p:spPr>
            <a:xfrm>
              <a:off x="9513335" y="7239000"/>
              <a:ext cx="730135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Shallow models in this context </a:t>
              </a:r>
              <a:r>
                <a:rPr lang="en-US" altLang="zh-TW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overfit</a:t>
              </a:r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at around 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20 million </a:t>
              </a:r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parameters while deep ones can benefit from having over </a:t>
              </a:r>
              <a:r>
                <a:rPr lang="en-US" altLang="zh-TW" sz="2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60 million</a:t>
              </a:r>
              <a:r>
                <a:rPr lang="en-US" altLang="zh-TW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TW" alt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69131" y="2971800"/>
            <a:ext cx="7240265" cy="6619732"/>
            <a:chOff x="669131" y="2971800"/>
            <a:chExt cx="7240265" cy="6619732"/>
          </a:xfrm>
        </p:grpSpPr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4AB4FD12-2172-4AEE-A3EC-1B3DCFAE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131" y="2971800"/>
              <a:ext cx="7240265" cy="3986213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2ADD972-A75F-43BD-BC65-2CD7A103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5131" y="6912391"/>
              <a:ext cx="3816512" cy="2679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algn="ctr">
              <a:spcBef>
                <a:spcPts val="100"/>
              </a:spcBef>
            </a:pPr>
            <a:r>
              <a:rPr sz="6000" dirty="0">
                <a:ea typeface="Cambria Math" panose="02040503050406030204" pitchFamily="18" charset="0"/>
              </a:rPr>
              <a:t>Roadmap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4AB0DC-8A5B-4129-A6B8-7C48F234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731" y="1676400"/>
            <a:ext cx="14711759" cy="4038600"/>
          </a:xfrm>
        </p:spPr>
        <p:txBody>
          <a:bodyPr/>
          <a:lstStyle/>
          <a:p>
            <a:pPr marL="584200" indent="-571500">
              <a:spcBef>
                <a:spcPts val="100"/>
              </a:spcBef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Example: Learning XOR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Hidden Units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Gradient-Based Learning</a:t>
            </a:r>
            <a:endParaRPr lang="en-US" altLang="zh-TW" sz="4000" i="1" dirty="0">
              <a:solidFill>
                <a:schemeClr val="bg1">
                  <a:lumMod val="75000"/>
                </a:schemeClr>
              </a:solidFill>
            </a:endParaRP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Architecture Design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rgbClr val="FF0000"/>
                </a:solidFill>
              </a:rPr>
              <a:t>Back-Propagation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8727FE-6149-468D-8765-DD0B20D0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36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1CEC3CE-4D36-4284-98BD-03B7205A8110}"/>
              </a:ext>
            </a:extLst>
          </p:cNvPr>
          <p:cNvGrpSpPr/>
          <p:nvPr/>
        </p:nvGrpSpPr>
        <p:grpSpPr>
          <a:xfrm>
            <a:off x="8634610" y="2209800"/>
            <a:ext cx="6281450" cy="6051557"/>
            <a:chOff x="5935077" y="2717800"/>
            <a:chExt cx="6281450" cy="6051557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7D0A60A4-5178-48AB-AF55-90A2D5C2D436}"/>
                </a:ext>
              </a:extLst>
            </p:cNvPr>
            <p:cNvSpPr/>
            <p:nvPr/>
          </p:nvSpPr>
          <p:spPr>
            <a:xfrm>
              <a:off x="8419083" y="3546004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89">
                  <a:moveTo>
                    <a:pt x="1037762" y="177634"/>
                  </a:moveTo>
                  <a:lnTo>
                    <a:pt x="1070076" y="212517"/>
                  </a:lnTo>
                  <a:lnTo>
                    <a:pt x="1099160" y="249216"/>
                  </a:lnTo>
                  <a:lnTo>
                    <a:pt x="1125011" y="287539"/>
                  </a:lnTo>
                  <a:lnTo>
                    <a:pt x="1147631" y="327295"/>
                  </a:lnTo>
                  <a:lnTo>
                    <a:pt x="1167020" y="368293"/>
                  </a:lnTo>
                  <a:lnTo>
                    <a:pt x="1183177" y="410343"/>
                  </a:lnTo>
                  <a:lnTo>
                    <a:pt x="1196103" y="453252"/>
                  </a:lnTo>
                  <a:lnTo>
                    <a:pt x="1205797" y="496830"/>
                  </a:lnTo>
                  <a:lnTo>
                    <a:pt x="1212260" y="540887"/>
                  </a:lnTo>
                  <a:lnTo>
                    <a:pt x="1215492" y="585229"/>
                  </a:lnTo>
                  <a:lnTo>
                    <a:pt x="1215492" y="629667"/>
                  </a:lnTo>
                  <a:lnTo>
                    <a:pt x="1212260" y="674010"/>
                  </a:lnTo>
                  <a:lnTo>
                    <a:pt x="1205797" y="718066"/>
                  </a:lnTo>
                  <a:lnTo>
                    <a:pt x="1196103" y="761645"/>
                  </a:lnTo>
                  <a:lnTo>
                    <a:pt x="1183177" y="804554"/>
                  </a:lnTo>
                  <a:lnTo>
                    <a:pt x="1167020" y="846603"/>
                  </a:lnTo>
                  <a:lnTo>
                    <a:pt x="1147631" y="887602"/>
                  </a:lnTo>
                  <a:lnTo>
                    <a:pt x="1125011" y="927358"/>
                  </a:lnTo>
                  <a:lnTo>
                    <a:pt x="1099160" y="965681"/>
                  </a:lnTo>
                  <a:lnTo>
                    <a:pt x="1070076" y="1002379"/>
                  </a:lnTo>
                  <a:lnTo>
                    <a:pt x="1037762" y="1037262"/>
                  </a:lnTo>
                  <a:lnTo>
                    <a:pt x="1002862" y="1069560"/>
                  </a:lnTo>
                  <a:lnTo>
                    <a:pt x="966146" y="1098627"/>
                  </a:lnTo>
                  <a:lnTo>
                    <a:pt x="927805" y="1124465"/>
                  </a:lnTo>
                  <a:lnTo>
                    <a:pt x="888029" y="1147073"/>
                  </a:lnTo>
                  <a:lnTo>
                    <a:pt x="847011" y="1166451"/>
                  </a:lnTo>
                  <a:lnTo>
                    <a:pt x="804941" y="1182600"/>
                  </a:lnTo>
                  <a:lnTo>
                    <a:pt x="762011" y="1195519"/>
                  </a:lnTo>
                  <a:lnTo>
                    <a:pt x="718412" y="1205208"/>
                  </a:lnTo>
                  <a:lnTo>
                    <a:pt x="674335" y="1211667"/>
                  </a:lnTo>
                  <a:lnTo>
                    <a:pt x="629971" y="1214897"/>
                  </a:lnTo>
                  <a:lnTo>
                    <a:pt x="585511" y="1214897"/>
                  </a:lnTo>
                  <a:lnTo>
                    <a:pt x="541147" y="1211667"/>
                  </a:lnTo>
                  <a:lnTo>
                    <a:pt x="497070" y="1205208"/>
                  </a:lnTo>
                  <a:lnTo>
                    <a:pt x="453471" y="1195519"/>
                  </a:lnTo>
                  <a:lnTo>
                    <a:pt x="410540" y="1182600"/>
                  </a:lnTo>
                  <a:lnTo>
                    <a:pt x="368471" y="1166451"/>
                  </a:lnTo>
                  <a:lnTo>
                    <a:pt x="327453" y="1147073"/>
                  </a:lnTo>
                  <a:lnTo>
                    <a:pt x="287677" y="1124465"/>
                  </a:lnTo>
                  <a:lnTo>
                    <a:pt x="249336" y="1098627"/>
                  </a:lnTo>
                  <a:lnTo>
                    <a:pt x="212620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0" y="145337"/>
                  </a:lnTo>
                  <a:lnTo>
                    <a:pt x="249336" y="116270"/>
                  </a:lnTo>
                  <a:lnTo>
                    <a:pt x="287677" y="90432"/>
                  </a:lnTo>
                  <a:lnTo>
                    <a:pt x="327453" y="67824"/>
                  </a:lnTo>
                  <a:lnTo>
                    <a:pt x="368471" y="48445"/>
                  </a:lnTo>
                  <a:lnTo>
                    <a:pt x="410540" y="32297"/>
                  </a:lnTo>
                  <a:lnTo>
                    <a:pt x="453471" y="19378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8"/>
                  </a:lnTo>
                  <a:lnTo>
                    <a:pt x="804941" y="32297"/>
                  </a:lnTo>
                  <a:lnTo>
                    <a:pt x="847011" y="48445"/>
                  </a:lnTo>
                  <a:lnTo>
                    <a:pt x="888029" y="67824"/>
                  </a:lnTo>
                  <a:lnTo>
                    <a:pt x="927805" y="90432"/>
                  </a:lnTo>
                  <a:lnTo>
                    <a:pt x="966146" y="116270"/>
                  </a:lnTo>
                  <a:lnTo>
                    <a:pt x="1002862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63D28011-8E07-46E2-AD76-4A06BBABBA6A}"/>
                </a:ext>
              </a:extLst>
            </p:cNvPr>
            <p:cNvSpPr/>
            <p:nvPr/>
          </p:nvSpPr>
          <p:spPr>
            <a:xfrm>
              <a:off x="7412499" y="5432440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34"/>
                  </a:moveTo>
                  <a:lnTo>
                    <a:pt x="1070075" y="212517"/>
                  </a:lnTo>
                  <a:lnTo>
                    <a:pt x="1099156" y="249216"/>
                  </a:lnTo>
                  <a:lnTo>
                    <a:pt x="1125007" y="287539"/>
                  </a:lnTo>
                  <a:lnTo>
                    <a:pt x="1147625" y="327295"/>
                  </a:lnTo>
                  <a:lnTo>
                    <a:pt x="1167013" y="368293"/>
                  </a:lnTo>
                  <a:lnTo>
                    <a:pt x="1183170" y="410343"/>
                  </a:lnTo>
                  <a:lnTo>
                    <a:pt x="1196095" y="453252"/>
                  </a:lnTo>
                  <a:lnTo>
                    <a:pt x="1205789" y="496830"/>
                  </a:lnTo>
                  <a:lnTo>
                    <a:pt x="1212251" y="540887"/>
                  </a:lnTo>
                  <a:lnTo>
                    <a:pt x="1215482" y="585229"/>
                  </a:lnTo>
                  <a:lnTo>
                    <a:pt x="1215482" y="629667"/>
                  </a:lnTo>
                  <a:lnTo>
                    <a:pt x="1212251" y="674010"/>
                  </a:lnTo>
                  <a:lnTo>
                    <a:pt x="1205789" y="718066"/>
                  </a:lnTo>
                  <a:lnTo>
                    <a:pt x="1196095" y="761645"/>
                  </a:lnTo>
                  <a:lnTo>
                    <a:pt x="1183170" y="804554"/>
                  </a:lnTo>
                  <a:lnTo>
                    <a:pt x="1167013" y="846603"/>
                  </a:lnTo>
                  <a:lnTo>
                    <a:pt x="1147625" y="887602"/>
                  </a:lnTo>
                  <a:lnTo>
                    <a:pt x="1125007" y="927358"/>
                  </a:lnTo>
                  <a:lnTo>
                    <a:pt x="1099156" y="965681"/>
                  </a:lnTo>
                  <a:lnTo>
                    <a:pt x="1070075" y="1002379"/>
                  </a:lnTo>
                  <a:lnTo>
                    <a:pt x="1037762" y="1037262"/>
                  </a:lnTo>
                  <a:lnTo>
                    <a:pt x="1002862" y="1069560"/>
                  </a:lnTo>
                  <a:lnTo>
                    <a:pt x="966146" y="1098627"/>
                  </a:lnTo>
                  <a:lnTo>
                    <a:pt x="927805" y="1124465"/>
                  </a:lnTo>
                  <a:lnTo>
                    <a:pt x="888029" y="1147073"/>
                  </a:lnTo>
                  <a:lnTo>
                    <a:pt x="847011" y="1166451"/>
                  </a:lnTo>
                  <a:lnTo>
                    <a:pt x="804941" y="1182600"/>
                  </a:lnTo>
                  <a:lnTo>
                    <a:pt x="762011" y="1195519"/>
                  </a:lnTo>
                  <a:lnTo>
                    <a:pt x="718412" y="1205208"/>
                  </a:lnTo>
                  <a:lnTo>
                    <a:pt x="674335" y="1211667"/>
                  </a:lnTo>
                  <a:lnTo>
                    <a:pt x="629971" y="1214897"/>
                  </a:lnTo>
                  <a:lnTo>
                    <a:pt x="585511" y="1214897"/>
                  </a:lnTo>
                  <a:lnTo>
                    <a:pt x="541147" y="1211667"/>
                  </a:lnTo>
                  <a:lnTo>
                    <a:pt x="497070" y="1205208"/>
                  </a:lnTo>
                  <a:lnTo>
                    <a:pt x="453471" y="1195519"/>
                  </a:lnTo>
                  <a:lnTo>
                    <a:pt x="410540" y="1182600"/>
                  </a:lnTo>
                  <a:lnTo>
                    <a:pt x="368471" y="1166451"/>
                  </a:lnTo>
                  <a:lnTo>
                    <a:pt x="327453" y="1147073"/>
                  </a:lnTo>
                  <a:lnTo>
                    <a:pt x="287677" y="1124465"/>
                  </a:lnTo>
                  <a:lnTo>
                    <a:pt x="249336" y="1098627"/>
                  </a:lnTo>
                  <a:lnTo>
                    <a:pt x="212620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0" y="145337"/>
                  </a:lnTo>
                  <a:lnTo>
                    <a:pt x="249336" y="116270"/>
                  </a:lnTo>
                  <a:lnTo>
                    <a:pt x="287677" y="90432"/>
                  </a:lnTo>
                  <a:lnTo>
                    <a:pt x="327453" y="67824"/>
                  </a:lnTo>
                  <a:lnTo>
                    <a:pt x="368471" y="48445"/>
                  </a:lnTo>
                  <a:lnTo>
                    <a:pt x="410540" y="32297"/>
                  </a:lnTo>
                  <a:lnTo>
                    <a:pt x="453471" y="19378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8"/>
                  </a:lnTo>
                  <a:lnTo>
                    <a:pt x="804941" y="32297"/>
                  </a:lnTo>
                  <a:lnTo>
                    <a:pt x="847011" y="48445"/>
                  </a:lnTo>
                  <a:lnTo>
                    <a:pt x="888029" y="67824"/>
                  </a:lnTo>
                  <a:lnTo>
                    <a:pt x="927805" y="90432"/>
                  </a:lnTo>
                  <a:lnTo>
                    <a:pt x="966146" y="116270"/>
                  </a:lnTo>
                  <a:lnTo>
                    <a:pt x="1002862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bject 5">
                  <a:extLst>
                    <a:ext uri="{FF2B5EF4-FFF2-40B4-BE49-F238E27FC236}">
                      <a16:creationId xmlns:a16="http://schemas.microsoft.com/office/drawing/2014/main" id="{DD29B97F-003E-477C-982D-64E28211B376}"/>
                    </a:ext>
                  </a:extLst>
                </p:cNvPr>
                <p:cNvSpPr txBox="1"/>
                <p:nvPr/>
              </p:nvSpPr>
              <p:spPr>
                <a:xfrm>
                  <a:off x="7850319" y="5786566"/>
                  <a:ext cx="347980" cy="56746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>
                    <a:spcBef>
                      <a:spcPts val="10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3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319" y="5786566"/>
                  <a:ext cx="347980" cy="567463"/>
                </a:xfrm>
                <a:prstGeom prst="rect">
                  <a:avLst/>
                </a:prstGeom>
                <a:blipFill>
                  <a:blip r:embed="rId2"/>
                  <a:stretch>
                    <a:fillRect r="-224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25971851-3139-48F7-B551-1868C427293B}"/>
                </a:ext>
              </a:extLst>
            </p:cNvPr>
            <p:cNvSpPr/>
            <p:nvPr/>
          </p:nvSpPr>
          <p:spPr>
            <a:xfrm>
              <a:off x="8306500" y="5056126"/>
              <a:ext cx="238760" cy="447675"/>
            </a:xfrm>
            <a:custGeom>
              <a:avLst/>
              <a:gdLst/>
              <a:ahLst/>
              <a:cxnLst/>
              <a:rect l="l" t="t" r="r" b="b"/>
              <a:pathLst>
                <a:path w="238760" h="447675">
                  <a:moveTo>
                    <a:pt x="0" y="447282"/>
                  </a:moveTo>
                  <a:lnTo>
                    <a:pt x="238665" y="0"/>
                  </a:lnTo>
                </a:path>
              </a:pathLst>
            </a:custGeom>
            <a:ln w="41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456654C1-AAD7-4A2A-834E-FE54B04CD993}"/>
                </a:ext>
              </a:extLst>
            </p:cNvPr>
            <p:cNvSpPr/>
            <p:nvPr/>
          </p:nvSpPr>
          <p:spPr>
            <a:xfrm>
              <a:off x="8434152" y="4760214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268922" y="0"/>
                  </a:moveTo>
                  <a:lnTo>
                    <a:pt x="0" y="236727"/>
                  </a:lnTo>
                  <a:lnTo>
                    <a:pt x="222046" y="355091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57E90C1E-7E62-4FA7-802A-82B909CBDA3A}"/>
                </a:ext>
              </a:extLst>
            </p:cNvPr>
            <p:cNvSpPr/>
            <p:nvPr/>
          </p:nvSpPr>
          <p:spPr>
            <a:xfrm>
              <a:off x="8434147" y="4760215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268917" y="0"/>
                  </a:moveTo>
                  <a:lnTo>
                    <a:pt x="0" y="236726"/>
                  </a:lnTo>
                  <a:lnTo>
                    <a:pt x="222039" y="355094"/>
                  </a:lnTo>
                  <a:lnTo>
                    <a:pt x="268917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87ECE8FA-9996-4675-B2C7-3DC6461F4B4E}"/>
                </a:ext>
              </a:extLst>
            </p:cNvPr>
            <p:cNvSpPr/>
            <p:nvPr/>
          </p:nvSpPr>
          <p:spPr>
            <a:xfrm>
              <a:off x="7412499" y="7276945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44"/>
                  </a:moveTo>
                  <a:lnTo>
                    <a:pt x="1070075" y="212529"/>
                  </a:lnTo>
                  <a:lnTo>
                    <a:pt x="1099156" y="249229"/>
                  </a:lnTo>
                  <a:lnTo>
                    <a:pt x="1125007" y="287553"/>
                  </a:lnTo>
                  <a:lnTo>
                    <a:pt x="1147625" y="327309"/>
                  </a:lnTo>
                  <a:lnTo>
                    <a:pt x="1167013" y="368308"/>
                  </a:lnTo>
                  <a:lnTo>
                    <a:pt x="1183170" y="410357"/>
                  </a:lnTo>
                  <a:lnTo>
                    <a:pt x="1196095" y="453265"/>
                  </a:lnTo>
                  <a:lnTo>
                    <a:pt x="1205789" y="496843"/>
                  </a:lnTo>
                  <a:lnTo>
                    <a:pt x="1212251" y="540898"/>
                  </a:lnTo>
                  <a:lnTo>
                    <a:pt x="1215482" y="585239"/>
                  </a:lnTo>
                  <a:lnTo>
                    <a:pt x="1215482" y="629676"/>
                  </a:lnTo>
                  <a:lnTo>
                    <a:pt x="1212251" y="674018"/>
                  </a:lnTo>
                  <a:lnTo>
                    <a:pt x="1205789" y="718073"/>
                  </a:lnTo>
                  <a:lnTo>
                    <a:pt x="1196095" y="761650"/>
                  </a:lnTo>
                  <a:lnTo>
                    <a:pt x="1183170" y="804559"/>
                  </a:lnTo>
                  <a:lnTo>
                    <a:pt x="1167013" y="846608"/>
                  </a:lnTo>
                  <a:lnTo>
                    <a:pt x="1147625" y="887606"/>
                  </a:lnTo>
                  <a:lnTo>
                    <a:pt x="1125007" y="927363"/>
                  </a:lnTo>
                  <a:lnTo>
                    <a:pt x="1099156" y="965687"/>
                  </a:lnTo>
                  <a:lnTo>
                    <a:pt x="1070075" y="1002387"/>
                  </a:lnTo>
                  <a:lnTo>
                    <a:pt x="1037762" y="1037272"/>
                  </a:lnTo>
                  <a:lnTo>
                    <a:pt x="1002862" y="1069571"/>
                  </a:lnTo>
                  <a:lnTo>
                    <a:pt x="966146" y="1098640"/>
                  </a:lnTo>
                  <a:lnTo>
                    <a:pt x="927805" y="1124479"/>
                  </a:lnTo>
                  <a:lnTo>
                    <a:pt x="888029" y="1147088"/>
                  </a:lnTo>
                  <a:lnTo>
                    <a:pt x="847011" y="1166468"/>
                  </a:lnTo>
                  <a:lnTo>
                    <a:pt x="804941" y="1182617"/>
                  </a:lnTo>
                  <a:lnTo>
                    <a:pt x="762011" y="1195537"/>
                  </a:lnTo>
                  <a:lnTo>
                    <a:pt x="718412" y="1205226"/>
                  </a:lnTo>
                  <a:lnTo>
                    <a:pt x="674335" y="1211686"/>
                  </a:lnTo>
                  <a:lnTo>
                    <a:pt x="629971" y="1214916"/>
                  </a:lnTo>
                  <a:lnTo>
                    <a:pt x="585511" y="1214916"/>
                  </a:lnTo>
                  <a:lnTo>
                    <a:pt x="541147" y="1211686"/>
                  </a:lnTo>
                  <a:lnTo>
                    <a:pt x="497070" y="1205226"/>
                  </a:lnTo>
                  <a:lnTo>
                    <a:pt x="453471" y="1195537"/>
                  </a:lnTo>
                  <a:lnTo>
                    <a:pt x="410540" y="1182617"/>
                  </a:lnTo>
                  <a:lnTo>
                    <a:pt x="368471" y="1166468"/>
                  </a:lnTo>
                  <a:lnTo>
                    <a:pt x="327453" y="1147088"/>
                  </a:lnTo>
                  <a:lnTo>
                    <a:pt x="287677" y="1124479"/>
                  </a:lnTo>
                  <a:lnTo>
                    <a:pt x="249336" y="1098640"/>
                  </a:lnTo>
                  <a:lnTo>
                    <a:pt x="212620" y="1069571"/>
                  </a:lnTo>
                  <a:lnTo>
                    <a:pt x="177720" y="1037272"/>
                  </a:lnTo>
                  <a:lnTo>
                    <a:pt x="145407" y="1002387"/>
                  </a:lnTo>
                  <a:lnTo>
                    <a:pt x="116326" y="965687"/>
                  </a:lnTo>
                  <a:lnTo>
                    <a:pt x="90475" y="927363"/>
                  </a:lnTo>
                  <a:lnTo>
                    <a:pt x="67856" y="887606"/>
                  </a:lnTo>
                  <a:lnTo>
                    <a:pt x="48469" y="846608"/>
                  </a:lnTo>
                  <a:lnTo>
                    <a:pt x="32312" y="804559"/>
                  </a:lnTo>
                  <a:lnTo>
                    <a:pt x="19387" y="761650"/>
                  </a:lnTo>
                  <a:lnTo>
                    <a:pt x="9693" y="718073"/>
                  </a:lnTo>
                  <a:lnTo>
                    <a:pt x="3231" y="674018"/>
                  </a:lnTo>
                  <a:lnTo>
                    <a:pt x="0" y="629676"/>
                  </a:lnTo>
                  <a:lnTo>
                    <a:pt x="0" y="585239"/>
                  </a:lnTo>
                  <a:lnTo>
                    <a:pt x="3231" y="540898"/>
                  </a:lnTo>
                  <a:lnTo>
                    <a:pt x="9693" y="496843"/>
                  </a:lnTo>
                  <a:lnTo>
                    <a:pt x="19387" y="453265"/>
                  </a:lnTo>
                  <a:lnTo>
                    <a:pt x="32312" y="410357"/>
                  </a:lnTo>
                  <a:lnTo>
                    <a:pt x="48469" y="368308"/>
                  </a:lnTo>
                  <a:lnTo>
                    <a:pt x="67856" y="327309"/>
                  </a:lnTo>
                  <a:lnTo>
                    <a:pt x="90475" y="287553"/>
                  </a:lnTo>
                  <a:lnTo>
                    <a:pt x="116326" y="249229"/>
                  </a:lnTo>
                  <a:lnTo>
                    <a:pt x="145407" y="212529"/>
                  </a:lnTo>
                  <a:lnTo>
                    <a:pt x="177720" y="177644"/>
                  </a:lnTo>
                  <a:lnTo>
                    <a:pt x="212620" y="145345"/>
                  </a:lnTo>
                  <a:lnTo>
                    <a:pt x="249336" y="116276"/>
                  </a:lnTo>
                  <a:lnTo>
                    <a:pt x="287677" y="90437"/>
                  </a:lnTo>
                  <a:lnTo>
                    <a:pt x="327453" y="67827"/>
                  </a:lnTo>
                  <a:lnTo>
                    <a:pt x="368471" y="48448"/>
                  </a:lnTo>
                  <a:lnTo>
                    <a:pt x="410540" y="32298"/>
                  </a:lnTo>
                  <a:lnTo>
                    <a:pt x="453471" y="19379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9"/>
                  </a:lnTo>
                  <a:lnTo>
                    <a:pt x="804941" y="32298"/>
                  </a:lnTo>
                  <a:lnTo>
                    <a:pt x="847011" y="48448"/>
                  </a:lnTo>
                  <a:lnTo>
                    <a:pt x="888029" y="67827"/>
                  </a:lnTo>
                  <a:lnTo>
                    <a:pt x="927805" y="90437"/>
                  </a:lnTo>
                  <a:lnTo>
                    <a:pt x="966146" y="116276"/>
                  </a:lnTo>
                  <a:lnTo>
                    <a:pt x="1002862" y="145345"/>
                  </a:lnTo>
                  <a:lnTo>
                    <a:pt x="1037762" y="17764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bject 10">
                  <a:extLst>
                    <a:ext uri="{FF2B5EF4-FFF2-40B4-BE49-F238E27FC236}">
                      <a16:creationId xmlns:a16="http://schemas.microsoft.com/office/drawing/2014/main" id="{9B7B6879-EC5B-494A-BFCA-57712CDC96E9}"/>
                    </a:ext>
                  </a:extLst>
                </p:cNvPr>
                <p:cNvSpPr txBox="1"/>
                <p:nvPr/>
              </p:nvSpPr>
              <p:spPr>
                <a:xfrm>
                  <a:off x="7809453" y="7513244"/>
                  <a:ext cx="345440" cy="1256113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spcBef>
                      <a:spcPts val="9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4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12700">
                    <a:spcBef>
                      <a:spcPts val="95"/>
                    </a:spcBef>
                  </a:pPr>
                  <a:endParaRPr sz="4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453" y="7513244"/>
                  <a:ext cx="345440" cy="1256113"/>
                </a:xfrm>
                <a:prstGeom prst="rect">
                  <a:avLst/>
                </a:prstGeom>
                <a:blipFill>
                  <a:blip r:embed="rId3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5D0C4F8D-7375-4207-895D-6A4C9F8FEC3C}"/>
                </a:ext>
              </a:extLst>
            </p:cNvPr>
            <p:cNvSpPr/>
            <p:nvPr/>
          </p:nvSpPr>
          <p:spPr>
            <a:xfrm>
              <a:off x="8020240" y="7062757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5">
                  <a:moveTo>
                    <a:pt x="0" y="213796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2223D1CF-5CAD-4BF6-86E9-D84E3238C5D0}"/>
                </a:ext>
              </a:extLst>
            </p:cNvPr>
            <p:cNvSpPr/>
            <p:nvPr/>
          </p:nvSpPr>
          <p:spPr>
            <a:xfrm>
              <a:off x="7894428" y="6727394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18" y="0"/>
                  </a:moveTo>
                  <a:lnTo>
                    <a:pt x="0" y="335368"/>
                  </a:lnTo>
                  <a:lnTo>
                    <a:pt x="251637" y="335368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FB095F8-2C38-4B47-B2DF-E0950611D574}"/>
                </a:ext>
              </a:extLst>
            </p:cNvPr>
            <p:cNvSpPr/>
            <p:nvPr/>
          </p:nvSpPr>
          <p:spPr>
            <a:xfrm>
              <a:off x="7894418" y="6727391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22" y="0"/>
                  </a:moveTo>
                  <a:lnTo>
                    <a:pt x="0" y="335366"/>
                  </a:lnTo>
                  <a:lnTo>
                    <a:pt x="251645" y="335366"/>
                  </a:lnTo>
                  <a:lnTo>
                    <a:pt x="125822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B8F008B4-9142-4606-A6A9-33DEC6241B4C}"/>
                </a:ext>
              </a:extLst>
            </p:cNvPr>
            <p:cNvSpPr/>
            <p:nvPr/>
          </p:nvSpPr>
          <p:spPr>
            <a:xfrm>
              <a:off x="9425667" y="5432440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34"/>
                  </a:moveTo>
                  <a:lnTo>
                    <a:pt x="1070076" y="212517"/>
                  </a:lnTo>
                  <a:lnTo>
                    <a:pt x="1099160" y="249216"/>
                  </a:lnTo>
                  <a:lnTo>
                    <a:pt x="1125011" y="287539"/>
                  </a:lnTo>
                  <a:lnTo>
                    <a:pt x="1147631" y="327295"/>
                  </a:lnTo>
                  <a:lnTo>
                    <a:pt x="1167020" y="368293"/>
                  </a:lnTo>
                  <a:lnTo>
                    <a:pt x="1183177" y="410343"/>
                  </a:lnTo>
                  <a:lnTo>
                    <a:pt x="1196103" y="453252"/>
                  </a:lnTo>
                  <a:lnTo>
                    <a:pt x="1205797" y="496830"/>
                  </a:lnTo>
                  <a:lnTo>
                    <a:pt x="1212260" y="540887"/>
                  </a:lnTo>
                  <a:lnTo>
                    <a:pt x="1215492" y="585229"/>
                  </a:lnTo>
                  <a:lnTo>
                    <a:pt x="1215492" y="629667"/>
                  </a:lnTo>
                  <a:lnTo>
                    <a:pt x="1212260" y="674010"/>
                  </a:lnTo>
                  <a:lnTo>
                    <a:pt x="1205797" y="718066"/>
                  </a:lnTo>
                  <a:lnTo>
                    <a:pt x="1196103" y="761645"/>
                  </a:lnTo>
                  <a:lnTo>
                    <a:pt x="1183177" y="804554"/>
                  </a:lnTo>
                  <a:lnTo>
                    <a:pt x="1167020" y="846603"/>
                  </a:lnTo>
                  <a:lnTo>
                    <a:pt x="1147631" y="887602"/>
                  </a:lnTo>
                  <a:lnTo>
                    <a:pt x="1125011" y="927358"/>
                  </a:lnTo>
                  <a:lnTo>
                    <a:pt x="1099160" y="965681"/>
                  </a:lnTo>
                  <a:lnTo>
                    <a:pt x="1070076" y="1002379"/>
                  </a:lnTo>
                  <a:lnTo>
                    <a:pt x="1037762" y="1037262"/>
                  </a:lnTo>
                  <a:lnTo>
                    <a:pt x="1002860" y="1069560"/>
                  </a:lnTo>
                  <a:lnTo>
                    <a:pt x="966142" y="1098627"/>
                  </a:lnTo>
                  <a:lnTo>
                    <a:pt x="927800" y="1124465"/>
                  </a:lnTo>
                  <a:lnTo>
                    <a:pt x="888024" y="1147073"/>
                  </a:lnTo>
                  <a:lnTo>
                    <a:pt x="847006" y="1166451"/>
                  </a:lnTo>
                  <a:lnTo>
                    <a:pt x="804937" y="1182600"/>
                  </a:lnTo>
                  <a:lnTo>
                    <a:pt x="762008" y="1195519"/>
                  </a:lnTo>
                  <a:lnTo>
                    <a:pt x="718409" y="1205208"/>
                  </a:lnTo>
                  <a:lnTo>
                    <a:pt x="674333" y="1211667"/>
                  </a:lnTo>
                  <a:lnTo>
                    <a:pt x="629970" y="1214897"/>
                  </a:lnTo>
                  <a:lnTo>
                    <a:pt x="585512" y="1214897"/>
                  </a:lnTo>
                  <a:lnTo>
                    <a:pt x="541149" y="1211667"/>
                  </a:lnTo>
                  <a:lnTo>
                    <a:pt x="497073" y="1205208"/>
                  </a:lnTo>
                  <a:lnTo>
                    <a:pt x="453474" y="1195519"/>
                  </a:lnTo>
                  <a:lnTo>
                    <a:pt x="410545" y="1182600"/>
                  </a:lnTo>
                  <a:lnTo>
                    <a:pt x="368476" y="1166451"/>
                  </a:lnTo>
                  <a:lnTo>
                    <a:pt x="327457" y="1147073"/>
                  </a:lnTo>
                  <a:lnTo>
                    <a:pt x="287682" y="1124465"/>
                  </a:lnTo>
                  <a:lnTo>
                    <a:pt x="249339" y="1098627"/>
                  </a:lnTo>
                  <a:lnTo>
                    <a:pt x="212622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2" y="145337"/>
                  </a:lnTo>
                  <a:lnTo>
                    <a:pt x="249339" y="116270"/>
                  </a:lnTo>
                  <a:lnTo>
                    <a:pt x="287682" y="90432"/>
                  </a:lnTo>
                  <a:lnTo>
                    <a:pt x="327457" y="67824"/>
                  </a:lnTo>
                  <a:lnTo>
                    <a:pt x="368476" y="48445"/>
                  </a:lnTo>
                  <a:lnTo>
                    <a:pt x="410545" y="32297"/>
                  </a:lnTo>
                  <a:lnTo>
                    <a:pt x="453474" y="19378"/>
                  </a:lnTo>
                  <a:lnTo>
                    <a:pt x="497073" y="9689"/>
                  </a:lnTo>
                  <a:lnTo>
                    <a:pt x="541149" y="3229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29"/>
                  </a:lnTo>
                  <a:lnTo>
                    <a:pt x="718409" y="9689"/>
                  </a:lnTo>
                  <a:lnTo>
                    <a:pt x="762008" y="19378"/>
                  </a:lnTo>
                  <a:lnTo>
                    <a:pt x="804937" y="32297"/>
                  </a:lnTo>
                  <a:lnTo>
                    <a:pt x="847006" y="48445"/>
                  </a:lnTo>
                  <a:lnTo>
                    <a:pt x="888024" y="67824"/>
                  </a:lnTo>
                  <a:lnTo>
                    <a:pt x="927800" y="90432"/>
                  </a:lnTo>
                  <a:lnTo>
                    <a:pt x="966142" y="116270"/>
                  </a:lnTo>
                  <a:lnTo>
                    <a:pt x="1002860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15">
                  <a:extLst>
                    <a:ext uri="{FF2B5EF4-FFF2-40B4-BE49-F238E27FC236}">
                      <a16:creationId xmlns:a16="http://schemas.microsoft.com/office/drawing/2014/main" id="{1850806F-980B-4226-94E7-592A4585CA59}"/>
                    </a:ext>
                  </a:extLst>
                </p:cNvPr>
                <p:cNvSpPr txBox="1"/>
                <p:nvPr/>
              </p:nvSpPr>
              <p:spPr>
                <a:xfrm>
                  <a:off x="9842733" y="5786566"/>
                  <a:ext cx="347980" cy="56746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>
                    <a:spcBef>
                      <a:spcPts val="10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altLang="zh-TW" sz="3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object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33" y="5786566"/>
                  <a:ext cx="347980" cy="567463"/>
                </a:xfrm>
                <a:prstGeom prst="rect">
                  <a:avLst/>
                </a:prstGeom>
                <a:blipFill>
                  <a:blip r:embed="rId4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EB86CB95-AEB9-4FEA-A179-C813B98635EE}"/>
                </a:ext>
              </a:extLst>
            </p:cNvPr>
            <p:cNvSpPr/>
            <p:nvPr/>
          </p:nvSpPr>
          <p:spPr>
            <a:xfrm>
              <a:off x="9508482" y="5056126"/>
              <a:ext cx="238760" cy="447675"/>
            </a:xfrm>
            <a:custGeom>
              <a:avLst/>
              <a:gdLst/>
              <a:ahLst/>
              <a:cxnLst/>
              <a:rect l="l" t="t" r="r" b="b"/>
              <a:pathLst>
                <a:path w="238759" h="447675">
                  <a:moveTo>
                    <a:pt x="238677" y="447282"/>
                  </a:moveTo>
                  <a:lnTo>
                    <a:pt x="0" y="0"/>
                  </a:lnTo>
                </a:path>
              </a:pathLst>
            </a:custGeom>
            <a:ln w="41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C288C3B9-EF0B-401D-860E-7E181496C09D}"/>
                </a:ext>
              </a:extLst>
            </p:cNvPr>
            <p:cNvSpPr/>
            <p:nvPr/>
          </p:nvSpPr>
          <p:spPr>
            <a:xfrm>
              <a:off x="9350597" y="4760214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0" y="0"/>
                  </a:moveTo>
                  <a:lnTo>
                    <a:pt x="46875" y="355091"/>
                  </a:lnTo>
                  <a:lnTo>
                    <a:pt x="268909" y="236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261C4915-9A85-4448-A56C-B830B0348B59}"/>
                </a:ext>
              </a:extLst>
            </p:cNvPr>
            <p:cNvSpPr/>
            <p:nvPr/>
          </p:nvSpPr>
          <p:spPr>
            <a:xfrm>
              <a:off x="9350587" y="4760215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0" y="0"/>
                  </a:moveTo>
                  <a:lnTo>
                    <a:pt x="46873" y="355094"/>
                  </a:lnTo>
                  <a:lnTo>
                    <a:pt x="268904" y="236726"/>
                  </a:lnTo>
                  <a:lnTo>
                    <a:pt x="0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D244E436-0D92-4078-8C04-17D8891A98F8}"/>
                </a:ext>
              </a:extLst>
            </p:cNvPr>
            <p:cNvSpPr/>
            <p:nvPr/>
          </p:nvSpPr>
          <p:spPr>
            <a:xfrm>
              <a:off x="9425667" y="7276945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44"/>
                  </a:moveTo>
                  <a:lnTo>
                    <a:pt x="1070076" y="212529"/>
                  </a:lnTo>
                  <a:lnTo>
                    <a:pt x="1099160" y="249229"/>
                  </a:lnTo>
                  <a:lnTo>
                    <a:pt x="1125011" y="287553"/>
                  </a:lnTo>
                  <a:lnTo>
                    <a:pt x="1147631" y="327309"/>
                  </a:lnTo>
                  <a:lnTo>
                    <a:pt x="1167020" y="368308"/>
                  </a:lnTo>
                  <a:lnTo>
                    <a:pt x="1183177" y="410357"/>
                  </a:lnTo>
                  <a:lnTo>
                    <a:pt x="1196103" y="453265"/>
                  </a:lnTo>
                  <a:lnTo>
                    <a:pt x="1205797" y="496843"/>
                  </a:lnTo>
                  <a:lnTo>
                    <a:pt x="1212260" y="540898"/>
                  </a:lnTo>
                  <a:lnTo>
                    <a:pt x="1215492" y="585239"/>
                  </a:lnTo>
                  <a:lnTo>
                    <a:pt x="1215492" y="629676"/>
                  </a:lnTo>
                  <a:lnTo>
                    <a:pt x="1212260" y="674018"/>
                  </a:lnTo>
                  <a:lnTo>
                    <a:pt x="1205797" y="718073"/>
                  </a:lnTo>
                  <a:lnTo>
                    <a:pt x="1196103" y="761650"/>
                  </a:lnTo>
                  <a:lnTo>
                    <a:pt x="1183177" y="804559"/>
                  </a:lnTo>
                  <a:lnTo>
                    <a:pt x="1167020" y="846608"/>
                  </a:lnTo>
                  <a:lnTo>
                    <a:pt x="1147631" y="887606"/>
                  </a:lnTo>
                  <a:lnTo>
                    <a:pt x="1125011" y="927363"/>
                  </a:lnTo>
                  <a:lnTo>
                    <a:pt x="1099160" y="965687"/>
                  </a:lnTo>
                  <a:lnTo>
                    <a:pt x="1070076" y="1002387"/>
                  </a:lnTo>
                  <a:lnTo>
                    <a:pt x="1037762" y="1037272"/>
                  </a:lnTo>
                  <a:lnTo>
                    <a:pt x="1002860" y="1069571"/>
                  </a:lnTo>
                  <a:lnTo>
                    <a:pt x="966142" y="1098640"/>
                  </a:lnTo>
                  <a:lnTo>
                    <a:pt x="927800" y="1124479"/>
                  </a:lnTo>
                  <a:lnTo>
                    <a:pt x="888024" y="1147088"/>
                  </a:lnTo>
                  <a:lnTo>
                    <a:pt x="847006" y="1166468"/>
                  </a:lnTo>
                  <a:lnTo>
                    <a:pt x="804937" y="1182617"/>
                  </a:lnTo>
                  <a:lnTo>
                    <a:pt x="762008" y="1195537"/>
                  </a:lnTo>
                  <a:lnTo>
                    <a:pt x="718409" y="1205226"/>
                  </a:lnTo>
                  <a:lnTo>
                    <a:pt x="674333" y="1211686"/>
                  </a:lnTo>
                  <a:lnTo>
                    <a:pt x="629970" y="1214916"/>
                  </a:lnTo>
                  <a:lnTo>
                    <a:pt x="585512" y="1214916"/>
                  </a:lnTo>
                  <a:lnTo>
                    <a:pt x="541149" y="1211686"/>
                  </a:lnTo>
                  <a:lnTo>
                    <a:pt x="497073" y="1205226"/>
                  </a:lnTo>
                  <a:lnTo>
                    <a:pt x="453474" y="1195537"/>
                  </a:lnTo>
                  <a:lnTo>
                    <a:pt x="410545" y="1182617"/>
                  </a:lnTo>
                  <a:lnTo>
                    <a:pt x="368476" y="1166468"/>
                  </a:lnTo>
                  <a:lnTo>
                    <a:pt x="327457" y="1147088"/>
                  </a:lnTo>
                  <a:lnTo>
                    <a:pt x="287682" y="1124479"/>
                  </a:lnTo>
                  <a:lnTo>
                    <a:pt x="249339" y="1098640"/>
                  </a:lnTo>
                  <a:lnTo>
                    <a:pt x="212622" y="1069571"/>
                  </a:lnTo>
                  <a:lnTo>
                    <a:pt x="177720" y="1037272"/>
                  </a:lnTo>
                  <a:lnTo>
                    <a:pt x="145407" y="1002387"/>
                  </a:lnTo>
                  <a:lnTo>
                    <a:pt x="116326" y="965687"/>
                  </a:lnTo>
                  <a:lnTo>
                    <a:pt x="90475" y="927363"/>
                  </a:lnTo>
                  <a:lnTo>
                    <a:pt x="67856" y="887606"/>
                  </a:lnTo>
                  <a:lnTo>
                    <a:pt x="48469" y="846608"/>
                  </a:lnTo>
                  <a:lnTo>
                    <a:pt x="32312" y="804559"/>
                  </a:lnTo>
                  <a:lnTo>
                    <a:pt x="19387" y="761650"/>
                  </a:lnTo>
                  <a:lnTo>
                    <a:pt x="9693" y="718073"/>
                  </a:lnTo>
                  <a:lnTo>
                    <a:pt x="3231" y="674018"/>
                  </a:lnTo>
                  <a:lnTo>
                    <a:pt x="0" y="629676"/>
                  </a:lnTo>
                  <a:lnTo>
                    <a:pt x="0" y="585239"/>
                  </a:lnTo>
                  <a:lnTo>
                    <a:pt x="3231" y="540898"/>
                  </a:lnTo>
                  <a:lnTo>
                    <a:pt x="9693" y="496843"/>
                  </a:lnTo>
                  <a:lnTo>
                    <a:pt x="19387" y="453265"/>
                  </a:lnTo>
                  <a:lnTo>
                    <a:pt x="32312" y="410357"/>
                  </a:lnTo>
                  <a:lnTo>
                    <a:pt x="48469" y="368308"/>
                  </a:lnTo>
                  <a:lnTo>
                    <a:pt x="67856" y="327309"/>
                  </a:lnTo>
                  <a:lnTo>
                    <a:pt x="90475" y="287553"/>
                  </a:lnTo>
                  <a:lnTo>
                    <a:pt x="116326" y="249229"/>
                  </a:lnTo>
                  <a:lnTo>
                    <a:pt x="145407" y="212529"/>
                  </a:lnTo>
                  <a:lnTo>
                    <a:pt x="177720" y="177644"/>
                  </a:lnTo>
                  <a:lnTo>
                    <a:pt x="212622" y="145345"/>
                  </a:lnTo>
                  <a:lnTo>
                    <a:pt x="249339" y="116276"/>
                  </a:lnTo>
                  <a:lnTo>
                    <a:pt x="287682" y="90437"/>
                  </a:lnTo>
                  <a:lnTo>
                    <a:pt x="327457" y="67827"/>
                  </a:lnTo>
                  <a:lnTo>
                    <a:pt x="368476" y="48448"/>
                  </a:lnTo>
                  <a:lnTo>
                    <a:pt x="410545" y="32298"/>
                  </a:lnTo>
                  <a:lnTo>
                    <a:pt x="453474" y="19379"/>
                  </a:lnTo>
                  <a:lnTo>
                    <a:pt x="497073" y="9689"/>
                  </a:lnTo>
                  <a:lnTo>
                    <a:pt x="541149" y="3229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29"/>
                  </a:lnTo>
                  <a:lnTo>
                    <a:pt x="718409" y="9689"/>
                  </a:lnTo>
                  <a:lnTo>
                    <a:pt x="762008" y="19379"/>
                  </a:lnTo>
                  <a:lnTo>
                    <a:pt x="804937" y="32298"/>
                  </a:lnTo>
                  <a:lnTo>
                    <a:pt x="847006" y="48448"/>
                  </a:lnTo>
                  <a:lnTo>
                    <a:pt x="888024" y="67827"/>
                  </a:lnTo>
                  <a:lnTo>
                    <a:pt x="927800" y="90437"/>
                  </a:lnTo>
                  <a:lnTo>
                    <a:pt x="966142" y="116276"/>
                  </a:lnTo>
                  <a:lnTo>
                    <a:pt x="1002860" y="145345"/>
                  </a:lnTo>
                  <a:lnTo>
                    <a:pt x="1037762" y="17764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bject 20">
                  <a:extLst>
                    <a:ext uri="{FF2B5EF4-FFF2-40B4-BE49-F238E27FC236}">
                      <a16:creationId xmlns:a16="http://schemas.microsoft.com/office/drawing/2014/main" id="{BAA5367D-1C1B-4F93-A086-26FC05C9912A}"/>
                    </a:ext>
                  </a:extLst>
                </p:cNvPr>
                <p:cNvSpPr txBox="1"/>
                <p:nvPr/>
              </p:nvSpPr>
              <p:spPr>
                <a:xfrm>
                  <a:off x="9842733" y="7513244"/>
                  <a:ext cx="379127" cy="566181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spcBef>
                      <a:spcPts val="9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3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33" y="7513244"/>
                  <a:ext cx="379127" cy="566181"/>
                </a:xfrm>
                <a:prstGeom prst="rect">
                  <a:avLst/>
                </a:prstGeom>
                <a:blipFill>
                  <a:blip r:embed="rId5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588AB6BC-12BD-43F7-B8CA-B53E4DD109C9}"/>
                </a:ext>
              </a:extLst>
            </p:cNvPr>
            <p:cNvSpPr/>
            <p:nvPr/>
          </p:nvSpPr>
          <p:spPr>
            <a:xfrm>
              <a:off x="10033407" y="7062757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5">
                  <a:moveTo>
                    <a:pt x="0" y="213796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2C9F571C-C748-4B77-9B27-3F1698B4F18C}"/>
                </a:ext>
              </a:extLst>
            </p:cNvPr>
            <p:cNvSpPr/>
            <p:nvPr/>
          </p:nvSpPr>
          <p:spPr>
            <a:xfrm>
              <a:off x="9907594" y="6727394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18" y="0"/>
                  </a:moveTo>
                  <a:lnTo>
                    <a:pt x="0" y="335368"/>
                  </a:lnTo>
                  <a:lnTo>
                    <a:pt x="251650" y="335368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FCEE6F7A-1972-4A74-95CC-4DFB9C4C78BA}"/>
                </a:ext>
              </a:extLst>
            </p:cNvPr>
            <p:cNvSpPr/>
            <p:nvPr/>
          </p:nvSpPr>
          <p:spPr>
            <a:xfrm>
              <a:off x="9907585" y="6727391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22" y="0"/>
                  </a:moveTo>
                  <a:lnTo>
                    <a:pt x="0" y="335366"/>
                  </a:lnTo>
                  <a:lnTo>
                    <a:pt x="251645" y="335366"/>
                  </a:lnTo>
                  <a:lnTo>
                    <a:pt x="125822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4079366D-7373-426C-BBF7-34B56D56FE52}"/>
                </a:ext>
              </a:extLst>
            </p:cNvPr>
            <p:cNvSpPr/>
            <p:nvPr/>
          </p:nvSpPr>
          <p:spPr>
            <a:xfrm>
              <a:off x="8468544" y="6731071"/>
              <a:ext cx="810895" cy="742950"/>
            </a:xfrm>
            <a:custGeom>
              <a:avLst/>
              <a:gdLst/>
              <a:ahLst/>
              <a:cxnLst/>
              <a:rect l="l" t="t" r="r" b="b"/>
              <a:pathLst>
                <a:path w="810895" h="742950">
                  <a:moveTo>
                    <a:pt x="0" y="742593"/>
                  </a:moveTo>
                  <a:lnTo>
                    <a:pt x="810484" y="0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9EC3326C-A7A1-4F09-8ED3-3E372CE8C634}"/>
                </a:ext>
              </a:extLst>
            </p:cNvPr>
            <p:cNvSpPr/>
            <p:nvPr/>
          </p:nvSpPr>
          <p:spPr>
            <a:xfrm>
              <a:off x="9194018" y="6504458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332346" y="0"/>
                  </a:moveTo>
                  <a:lnTo>
                    <a:pt x="0" y="133908"/>
                  </a:lnTo>
                  <a:lnTo>
                    <a:pt x="170040" y="319328"/>
                  </a:lnTo>
                  <a:lnTo>
                    <a:pt x="332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82254461-4F99-4877-A522-64B58777558C}"/>
                </a:ext>
              </a:extLst>
            </p:cNvPr>
            <p:cNvSpPr/>
            <p:nvPr/>
          </p:nvSpPr>
          <p:spPr>
            <a:xfrm>
              <a:off x="9194005" y="6504456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332357" y="0"/>
                  </a:moveTo>
                  <a:lnTo>
                    <a:pt x="0" y="133911"/>
                  </a:lnTo>
                  <a:lnTo>
                    <a:pt x="170041" y="319323"/>
                  </a:lnTo>
                  <a:lnTo>
                    <a:pt x="332357" y="0"/>
                  </a:lnTo>
                  <a:close/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31189DCC-1210-4130-A092-5C16152E12D4}"/>
                </a:ext>
              </a:extLst>
            </p:cNvPr>
            <p:cNvSpPr/>
            <p:nvPr/>
          </p:nvSpPr>
          <p:spPr>
            <a:xfrm>
              <a:off x="8774620" y="6731071"/>
              <a:ext cx="810895" cy="742950"/>
            </a:xfrm>
            <a:custGeom>
              <a:avLst/>
              <a:gdLst/>
              <a:ahLst/>
              <a:cxnLst/>
              <a:rect l="l" t="t" r="r" b="b"/>
              <a:pathLst>
                <a:path w="810895" h="742950">
                  <a:moveTo>
                    <a:pt x="810484" y="742593"/>
                  </a:moveTo>
                  <a:lnTo>
                    <a:pt x="0" y="0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0F0E6711-44BF-4EA7-80FF-EC5D29BAFFDD}"/>
                </a:ext>
              </a:extLst>
            </p:cNvPr>
            <p:cNvSpPr/>
            <p:nvPr/>
          </p:nvSpPr>
          <p:spPr>
            <a:xfrm>
              <a:off x="8527293" y="6504458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0" y="0"/>
                  </a:moveTo>
                  <a:lnTo>
                    <a:pt x="162318" y="319328"/>
                  </a:lnTo>
                  <a:lnTo>
                    <a:pt x="332359" y="13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544CD1DE-FD9B-4F2E-93AD-AC9F66C10218}"/>
                </a:ext>
              </a:extLst>
            </p:cNvPr>
            <p:cNvSpPr/>
            <p:nvPr/>
          </p:nvSpPr>
          <p:spPr>
            <a:xfrm>
              <a:off x="8527285" y="6504456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0" y="0"/>
                  </a:moveTo>
                  <a:lnTo>
                    <a:pt x="162315" y="319323"/>
                  </a:lnTo>
                  <a:lnTo>
                    <a:pt x="332357" y="133911"/>
                  </a:lnTo>
                  <a:lnTo>
                    <a:pt x="0" y="0"/>
                  </a:lnTo>
                  <a:close/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FE9C5667-B7B7-41F7-9F17-A57F191B34EE}"/>
                </a:ext>
              </a:extLst>
            </p:cNvPr>
            <p:cNvSpPr/>
            <p:nvPr/>
          </p:nvSpPr>
          <p:spPr>
            <a:xfrm>
              <a:off x="6780378" y="4670933"/>
              <a:ext cx="0" cy="3806190"/>
            </a:xfrm>
            <a:custGeom>
              <a:avLst/>
              <a:gdLst/>
              <a:ahLst/>
              <a:cxnLst/>
              <a:rect l="l" t="t" r="r" b="b"/>
              <a:pathLst>
                <a:path h="3806190">
                  <a:moveTo>
                    <a:pt x="0" y="0"/>
                  </a:moveTo>
                  <a:lnTo>
                    <a:pt x="0" y="38060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object 31">
              <a:extLst>
                <a:ext uri="{FF2B5EF4-FFF2-40B4-BE49-F238E27FC236}">
                  <a16:creationId xmlns:a16="http://schemas.microsoft.com/office/drawing/2014/main" id="{B12A9908-D3FA-479E-A215-31F0C2AE0806}"/>
                </a:ext>
              </a:extLst>
            </p:cNvPr>
            <p:cNvSpPr/>
            <p:nvPr/>
          </p:nvSpPr>
          <p:spPr>
            <a:xfrm>
              <a:off x="6719418" y="456172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object 32">
              <a:extLst>
                <a:ext uri="{FF2B5EF4-FFF2-40B4-BE49-F238E27FC236}">
                  <a16:creationId xmlns:a16="http://schemas.microsoft.com/office/drawing/2014/main" id="{E61BBE32-022E-4B8E-A1E3-A391206DEC65}"/>
                </a:ext>
              </a:extLst>
            </p:cNvPr>
            <p:cNvSpPr txBox="1"/>
            <p:nvPr/>
          </p:nvSpPr>
          <p:spPr>
            <a:xfrm>
              <a:off x="6777128" y="3251201"/>
              <a:ext cx="553998" cy="5176696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Forward prop</a:t>
              </a:r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agation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object 33">
              <a:extLst>
                <a:ext uri="{FF2B5EF4-FFF2-40B4-BE49-F238E27FC236}">
                  <a16:creationId xmlns:a16="http://schemas.microsoft.com/office/drawing/2014/main" id="{147DBA0F-4ACA-4FF6-BB0D-26F72879E6C0}"/>
                </a:ext>
              </a:extLst>
            </p:cNvPr>
            <p:cNvSpPr/>
            <p:nvPr/>
          </p:nvSpPr>
          <p:spPr>
            <a:xfrm>
              <a:off x="11042116" y="4561725"/>
              <a:ext cx="0" cy="3806190"/>
            </a:xfrm>
            <a:custGeom>
              <a:avLst/>
              <a:gdLst/>
              <a:ahLst/>
              <a:cxnLst/>
              <a:rect l="l" t="t" r="r" b="b"/>
              <a:pathLst>
                <a:path h="3806190">
                  <a:moveTo>
                    <a:pt x="0" y="0"/>
                  </a:moveTo>
                  <a:lnTo>
                    <a:pt x="0" y="38060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object 34">
              <a:extLst>
                <a:ext uri="{FF2B5EF4-FFF2-40B4-BE49-F238E27FC236}">
                  <a16:creationId xmlns:a16="http://schemas.microsoft.com/office/drawing/2014/main" id="{03C8EFA5-6A10-4CFE-AF9E-363D68DAB1F6}"/>
                </a:ext>
              </a:extLst>
            </p:cNvPr>
            <p:cNvSpPr/>
            <p:nvPr/>
          </p:nvSpPr>
          <p:spPr>
            <a:xfrm>
              <a:off x="10981156" y="835503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59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object 35">
              <a:extLst>
                <a:ext uri="{FF2B5EF4-FFF2-40B4-BE49-F238E27FC236}">
                  <a16:creationId xmlns:a16="http://schemas.microsoft.com/office/drawing/2014/main" id="{A2E306A3-C71E-40B7-9232-45A41DF36160}"/>
                </a:ext>
              </a:extLst>
            </p:cNvPr>
            <p:cNvSpPr txBox="1"/>
            <p:nvPr/>
          </p:nvSpPr>
          <p:spPr>
            <a:xfrm>
              <a:off x="5935077" y="4208632"/>
              <a:ext cx="553998" cy="4164329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 activations</a:t>
              </a:r>
            </a:p>
          </p:txBody>
        </p:sp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80FF639F-6A87-409E-A3EA-8191C61137A8}"/>
                </a:ext>
              </a:extLst>
            </p:cNvPr>
            <p:cNvSpPr txBox="1"/>
            <p:nvPr/>
          </p:nvSpPr>
          <p:spPr>
            <a:xfrm>
              <a:off x="11108531" y="4407692"/>
              <a:ext cx="1107996" cy="4139565"/>
            </a:xfrm>
            <a:prstGeom prst="rect">
              <a:avLst/>
            </a:prstGeom>
          </p:spPr>
          <p:txBody>
            <a:bodyPr vert="vert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 derivatives</a:t>
              </a:r>
              <a:r>
                <a:rPr lang="en-US" altLang="zh-TW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Back-prop</a:t>
              </a:r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agation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object 37">
              <a:extLst>
                <a:ext uri="{FF2B5EF4-FFF2-40B4-BE49-F238E27FC236}">
                  <a16:creationId xmlns:a16="http://schemas.microsoft.com/office/drawing/2014/main" id="{7A2843C3-4435-4F67-A303-898CE64EAACA}"/>
                </a:ext>
              </a:extLst>
            </p:cNvPr>
            <p:cNvSpPr txBox="1"/>
            <p:nvPr/>
          </p:nvSpPr>
          <p:spPr>
            <a:xfrm>
              <a:off x="7933532" y="2717800"/>
              <a:ext cx="2720975" cy="17235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 loss</a:t>
              </a:r>
            </a:p>
            <a:p>
              <a:pPr marR="528955" algn="ctr">
                <a:spcBef>
                  <a:spcPts val="4665"/>
                </a:spcBef>
              </a:pPr>
              <a:r>
                <a:rPr sz="3600" i="1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B68009-CFEB-4060-AE0C-B01B13EA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22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730A82-1529-4B1F-AFAB-0148AFABAF5F}" type="slidenum">
              <a:rPr kumimoji="0" lang="tr-TR" sz="227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300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r-TR" sz="227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B304AE2-635B-4A07-AED3-257C01B6E6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600" y="228600"/>
            <a:ext cx="17068800" cy="1054002"/>
          </a:xfrm>
        </p:spPr>
        <p:txBody>
          <a:bodyPr>
            <a:normAutofit/>
          </a:bodyPr>
          <a:lstStyle/>
          <a:p>
            <a:r>
              <a:rPr lang="en-US" altLang="zh-TW" sz="4800" b="0" dirty="0">
                <a:latin typeface="Calibri" panose="020F0502020204030204" pitchFamily="34" charset="0"/>
                <a:cs typeface="Calibri" panose="020F0502020204030204" pitchFamily="34" charset="0"/>
              </a:rPr>
              <a:t>The loss score is used as a feedback signal to adjust the weights</a:t>
            </a:r>
            <a:endParaRPr lang="zh-TW" altLang="en-US" sz="4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47AE2D9-7AA6-4993-819D-E258A39971D3}"/>
              </a:ext>
            </a:extLst>
          </p:cNvPr>
          <p:cNvGrpSpPr/>
          <p:nvPr/>
        </p:nvGrpSpPr>
        <p:grpSpPr>
          <a:xfrm>
            <a:off x="11347164" y="1765283"/>
            <a:ext cx="5875937" cy="6989556"/>
            <a:chOff x="11184731" y="1796964"/>
            <a:chExt cx="5255505" cy="654199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8CE9A82-1628-45D3-9C25-EF14E69A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1931" y="2504420"/>
              <a:ext cx="3055290" cy="4974161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BC5DE38-1D14-4724-AD6A-986B15085F81}"/>
                </a:ext>
              </a:extLst>
            </p:cNvPr>
            <p:cNvSpPr txBox="1"/>
            <p:nvPr/>
          </p:nvSpPr>
          <p:spPr>
            <a:xfrm>
              <a:off x="12184489" y="1796964"/>
              <a:ext cx="2213612" cy="8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Input X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0    </a:t>
              </a:r>
              <a:r>
                <a:rPr kumimoji="0" lang="zh-TW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  1       </a:t>
              </a:r>
              <a:r>
                <a:rPr kumimoji="0" lang="zh-TW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1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5A43BCE-5540-4A2B-BE99-6F87BF96F53C}"/>
                </a:ext>
              </a:extLst>
            </p:cNvPr>
            <p:cNvSpPr txBox="1"/>
            <p:nvPr/>
          </p:nvSpPr>
          <p:spPr>
            <a:xfrm>
              <a:off x="12297088" y="7445944"/>
              <a:ext cx="2057400" cy="893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0.6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Prediction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52F7DB2-30E5-4AAE-8EBA-3C4771710240}"/>
                </a:ext>
              </a:extLst>
            </p:cNvPr>
            <p:cNvSpPr txBox="1"/>
            <p:nvPr/>
          </p:nvSpPr>
          <p:spPr>
            <a:xfrm>
              <a:off x="14382836" y="7413762"/>
              <a:ext cx="2057400" cy="893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1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True target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6715394-FF3B-4128-948C-74862470E7E1}"/>
                </a:ext>
              </a:extLst>
            </p:cNvPr>
            <p:cNvSpPr txBox="1"/>
            <p:nvPr/>
          </p:nvSpPr>
          <p:spPr>
            <a:xfrm>
              <a:off x="14166003" y="6640363"/>
              <a:ext cx="1259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Loss</a:t>
              </a:r>
              <a:endPara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7442725-0860-439A-8249-B089B98C3747}"/>
                </a:ext>
              </a:extLst>
            </p:cNvPr>
            <p:cNvSpPr txBox="1"/>
            <p:nvPr/>
          </p:nvSpPr>
          <p:spPr>
            <a:xfrm>
              <a:off x="14663484" y="5852467"/>
              <a:ext cx="15521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800">
                  <a:solidFill>
                    <a:srgbClr val="FF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Weight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update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DD69088-6EB1-4ED1-9E42-4947377AD0A2}"/>
                </a:ext>
              </a:extLst>
            </p:cNvPr>
            <p:cNvSpPr txBox="1"/>
            <p:nvPr/>
          </p:nvSpPr>
          <p:spPr>
            <a:xfrm>
              <a:off x="11184731" y="3251775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3200" b="1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(1)</a:t>
              </a:r>
              <a:endParaRPr kumimoji="0" lang="zh-TW" altLang="en-US" sz="3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113203B-FDDD-4655-9E2E-BABDFE105AE6}"/>
                </a:ext>
              </a:extLst>
            </p:cNvPr>
            <p:cNvSpPr txBox="1"/>
            <p:nvPr/>
          </p:nvSpPr>
          <p:spPr>
            <a:xfrm>
              <a:off x="11184731" y="4708580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3200" b="1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(2)</a:t>
              </a:r>
              <a:endParaRPr kumimoji="0" lang="zh-TW" altLang="en-US" sz="3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8FDE749-FFCF-49DF-9AC1-5976F0792C90}"/>
                </a:ext>
              </a:extLst>
            </p:cNvPr>
            <p:cNvSpPr txBox="1"/>
            <p:nvPr/>
          </p:nvSpPr>
          <p:spPr>
            <a:xfrm>
              <a:off x="11534044" y="6170911"/>
              <a:ext cx="1045433" cy="54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W</a:t>
              </a:r>
              <a:r>
                <a:rPr kumimoji="0" lang="en-US" altLang="zh-TW" sz="3200" b="1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(3)</a:t>
              </a:r>
              <a:endParaRPr kumimoji="0" lang="zh-TW" altLang="en-US" sz="3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9B802CA-AA54-40E8-9FC3-9895065351E7}"/>
                    </a:ext>
                  </a:extLst>
                </p:cNvPr>
                <p:cNvSpPr txBox="1"/>
                <p:nvPr/>
              </p:nvSpPr>
              <p:spPr>
                <a:xfrm>
                  <a:off x="13697036" y="6369514"/>
                  <a:ext cx="685800" cy="47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9B802CA-AA54-40E8-9FC3-989506535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97036" y="6369514"/>
                  <a:ext cx="685800" cy="4763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498D5C9-7D26-4B48-996B-1D5E3B7A58B0}"/>
                    </a:ext>
                  </a:extLst>
                </p:cNvPr>
                <p:cNvSpPr txBox="1"/>
                <p:nvPr/>
              </p:nvSpPr>
              <p:spPr>
                <a:xfrm>
                  <a:off x="14320585" y="4791807"/>
                  <a:ext cx="685800" cy="50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498D5C9-7D26-4B48-996B-1D5E3B7A58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0585" y="4791807"/>
                  <a:ext cx="685800" cy="5015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3F1B9F3-1C40-490A-8398-4C5A4BE8A7EF}"/>
                    </a:ext>
                  </a:extLst>
                </p:cNvPr>
                <p:cNvSpPr txBox="1"/>
                <p:nvPr/>
              </p:nvSpPr>
              <p:spPr>
                <a:xfrm>
                  <a:off x="14166003" y="3217838"/>
                  <a:ext cx="685800" cy="50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  <m:r>
                              <a:rPr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zh-TW" altLang="en-US" sz="2000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3F1B9F3-1C40-490A-8398-4C5A4BE8A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6003" y="3217838"/>
                  <a:ext cx="685800" cy="5015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B2DB7C4F-EA99-409F-93F5-DC6ED2F99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95930" y="5959689"/>
              <a:ext cx="0" cy="648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右大括弧 7">
              <a:extLst>
                <a:ext uri="{FF2B5EF4-FFF2-40B4-BE49-F238E27FC236}">
                  <a16:creationId xmlns:a16="http://schemas.microsoft.com/office/drawing/2014/main" id="{D64B89B1-B320-40E3-9804-3B44A046CA89}"/>
                </a:ext>
              </a:extLst>
            </p:cNvPr>
            <p:cNvSpPr/>
            <p:nvPr/>
          </p:nvSpPr>
          <p:spPr>
            <a:xfrm rot="5400000" flipH="1">
              <a:off x="14326277" y="6356180"/>
              <a:ext cx="263555" cy="1835332"/>
            </a:xfrm>
            <a:prstGeom prst="rightBrace">
              <a:avLst>
                <a:gd name="adj1" fmla="val 29023"/>
                <a:gd name="adj2" fmla="val 34008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503346" y="1360551"/>
            <a:ext cx="11182161" cy="7744788"/>
            <a:chOff x="7069931" y="789612"/>
            <a:chExt cx="11182161" cy="7744788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48A377A-9D4F-4E26-9DAE-DCAF877AF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9931" y="789612"/>
              <a:ext cx="9591476" cy="7744788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7755731" y="7315200"/>
              <a:ext cx="2133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adam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rmsprop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/…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626600" y="7011769"/>
              <a:ext cx="3625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binary cross entropy/dice/</a:t>
              </a:r>
            </a:p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mse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mae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</a:p>
            <a:p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…</a:t>
              </a: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1814869" y="4585806"/>
              <a:ext cx="2133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sigmod</a:t>
              </a:r>
              <a:r>
                <a:rPr lang="en-US" altLang="zh-TW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/softmax/…</a:t>
              </a:r>
              <a:endParaRPr lang="zh-TW" alt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97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531" y="269132"/>
            <a:ext cx="14770333" cy="103105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spcBef>
                <a:spcPts val="120"/>
              </a:spcBef>
            </a:pPr>
            <a:r>
              <a:rPr sz="6600"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Simple Back-Prop</a:t>
            </a:r>
            <a:r>
              <a:rPr lang="en-US" sz="6600"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agation</a:t>
            </a:r>
            <a:r>
              <a:rPr sz="6600"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sz="66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Example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D9CD39F-4AA9-45F9-AA35-CD4318290B47}"/>
              </a:ext>
            </a:extLst>
          </p:cNvPr>
          <p:cNvGrpSpPr/>
          <p:nvPr/>
        </p:nvGrpSpPr>
        <p:grpSpPr>
          <a:xfrm>
            <a:off x="1050131" y="3367181"/>
            <a:ext cx="6281450" cy="5996275"/>
            <a:chOff x="5935077" y="2773082"/>
            <a:chExt cx="6281450" cy="5996275"/>
          </a:xfrm>
        </p:grpSpPr>
        <p:sp>
          <p:nvSpPr>
            <p:cNvPr id="3" name="object 3"/>
            <p:cNvSpPr/>
            <p:nvPr/>
          </p:nvSpPr>
          <p:spPr>
            <a:xfrm>
              <a:off x="8419083" y="3546004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89">
                  <a:moveTo>
                    <a:pt x="1037762" y="177634"/>
                  </a:moveTo>
                  <a:lnTo>
                    <a:pt x="1070076" y="212517"/>
                  </a:lnTo>
                  <a:lnTo>
                    <a:pt x="1099160" y="249216"/>
                  </a:lnTo>
                  <a:lnTo>
                    <a:pt x="1125011" y="287539"/>
                  </a:lnTo>
                  <a:lnTo>
                    <a:pt x="1147631" y="327295"/>
                  </a:lnTo>
                  <a:lnTo>
                    <a:pt x="1167020" y="368293"/>
                  </a:lnTo>
                  <a:lnTo>
                    <a:pt x="1183177" y="410343"/>
                  </a:lnTo>
                  <a:lnTo>
                    <a:pt x="1196103" y="453252"/>
                  </a:lnTo>
                  <a:lnTo>
                    <a:pt x="1205797" y="496830"/>
                  </a:lnTo>
                  <a:lnTo>
                    <a:pt x="1212260" y="540887"/>
                  </a:lnTo>
                  <a:lnTo>
                    <a:pt x="1215492" y="585229"/>
                  </a:lnTo>
                  <a:lnTo>
                    <a:pt x="1215492" y="629667"/>
                  </a:lnTo>
                  <a:lnTo>
                    <a:pt x="1212260" y="674010"/>
                  </a:lnTo>
                  <a:lnTo>
                    <a:pt x="1205797" y="718066"/>
                  </a:lnTo>
                  <a:lnTo>
                    <a:pt x="1196103" y="761645"/>
                  </a:lnTo>
                  <a:lnTo>
                    <a:pt x="1183177" y="804554"/>
                  </a:lnTo>
                  <a:lnTo>
                    <a:pt x="1167020" y="846603"/>
                  </a:lnTo>
                  <a:lnTo>
                    <a:pt x="1147631" y="887602"/>
                  </a:lnTo>
                  <a:lnTo>
                    <a:pt x="1125011" y="927358"/>
                  </a:lnTo>
                  <a:lnTo>
                    <a:pt x="1099160" y="965681"/>
                  </a:lnTo>
                  <a:lnTo>
                    <a:pt x="1070076" y="1002379"/>
                  </a:lnTo>
                  <a:lnTo>
                    <a:pt x="1037762" y="1037262"/>
                  </a:lnTo>
                  <a:lnTo>
                    <a:pt x="1002862" y="1069560"/>
                  </a:lnTo>
                  <a:lnTo>
                    <a:pt x="966146" y="1098627"/>
                  </a:lnTo>
                  <a:lnTo>
                    <a:pt x="927805" y="1124465"/>
                  </a:lnTo>
                  <a:lnTo>
                    <a:pt x="888029" y="1147073"/>
                  </a:lnTo>
                  <a:lnTo>
                    <a:pt x="847011" y="1166451"/>
                  </a:lnTo>
                  <a:lnTo>
                    <a:pt x="804941" y="1182600"/>
                  </a:lnTo>
                  <a:lnTo>
                    <a:pt x="762011" y="1195519"/>
                  </a:lnTo>
                  <a:lnTo>
                    <a:pt x="718412" y="1205208"/>
                  </a:lnTo>
                  <a:lnTo>
                    <a:pt x="674335" y="1211667"/>
                  </a:lnTo>
                  <a:lnTo>
                    <a:pt x="629971" y="1214897"/>
                  </a:lnTo>
                  <a:lnTo>
                    <a:pt x="585511" y="1214897"/>
                  </a:lnTo>
                  <a:lnTo>
                    <a:pt x="541147" y="1211667"/>
                  </a:lnTo>
                  <a:lnTo>
                    <a:pt x="497070" y="1205208"/>
                  </a:lnTo>
                  <a:lnTo>
                    <a:pt x="453471" y="1195519"/>
                  </a:lnTo>
                  <a:lnTo>
                    <a:pt x="410540" y="1182600"/>
                  </a:lnTo>
                  <a:lnTo>
                    <a:pt x="368471" y="1166451"/>
                  </a:lnTo>
                  <a:lnTo>
                    <a:pt x="327453" y="1147073"/>
                  </a:lnTo>
                  <a:lnTo>
                    <a:pt x="287677" y="1124465"/>
                  </a:lnTo>
                  <a:lnTo>
                    <a:pt x="249336" y="1098627"/>
                  </a:lnTo>
                  <a:lnTo>
                    <a:pt x="212620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0" y="145337"/>
                  </a:lnTo>
                  <a:lnTo>
                    <a:pt x="249336" y="116270"/>
                  </a:lnTo>
                  <a:lnTo>
                    <a:pt x="287677" y="90432"/>
                  </a:lnTo>
                  <a:lnTo>
                    <a:pt x="327453" y="67824"/>
                  </a:lnTo>
                  <a:lnTo>
                    <a:pt x="368471" y="48445"/>
                  </a:lnTo>
                  <a:lnTo>
                    <a:pt x="410540" y="32297"/>
                  </a:lnTo>
                  <a:lnTo>
                    <a:pt x="453471" y="19378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8"/>
                  </a:lnTo>
                  <a:lnTo>
                    <a:pt x="804941" y="32297"/>
                  </a:lnTo>
                  <a:lnTo>
                    <a:pt x="847011" y="48445"/>
                  </a:lnTo>
                  <a:lnTo>
                    <a:pt x="888029" y="67824"/>
                  </a:lnTo>
                  <a:lnTo>
                    <a:pt x="927805" y="90432"/>
                  </a:lnTo>
                  <a:lnTo>
                    <a:pt x="966146" y="116270"/>
                  </a:lnTo>
                  <a:lnTo>
                    <a:pt x="1002862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412499" y="5432440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34"/>
                  </a:moveTo>
                  <a:lnTo>
                    <a:pt x="1070075" y="212517"/>
                  </a:lnTo>
                  <a:lnTo>
                    <a:pt x="1099156" y="249216"/>
                  </a:lnTo>
                  <a:lnTo>
                    <a:pt x="1125007" y="287539"/>
                  </a:lnTo>
                  <a:lnTo>
                    <a:pt x="1147625" y="327295"/>
                  </a:lnTo>
                  <a:lnTo>
                    <a:pt x="1167013" y="368293"/>
                  </a:lnTo>
                  <a:lnTo>
                    <a:pt x="1183170" y="410343"/>
                  </a:lnTo>
                  <a:lnTo>
                    <a:pt x="1196095" y="453252"/>
                  </a:lnTo>
                  <a:lnTo>
                    <a:pt x="1205789" y="496830"/>
                  </a:lnTo>
                  <a:lnTo>
                    <a:pt x="1212251" y="540887"/>
                  </a:lnTo>
                  <a:lnTo>
                    <a:pt x="1215482" y="585229"/>
                  </a:lnTo>
                  <a:lnTo>
                    <a:pt x="1215482" y="629667"/>
                  </a:lnTo>
                  <a:lnTo>
                    <a:pt x="1212251" y="674010"/>
                  </a:lnTo>
                  <a:lnTo>
                    <a:pt x="1205789" y="718066"/>
                  </a:lnTo>
                  <a:lnTo>
                    <a:pt x="1196095" y="761645"/>
                  </a:lnTo>
                  <a:lnTo>
                    <a:pt x="1183170" y="804554"/>
                  </a:lnTo>
                  <a:lnTo>
                    <a:pt x="1167013" y="846603"/>
                  </a:lnTo>
                  <a:lnTo>
                    <a:pt x="1147625" y="887602"/>
                  </a:lnTo>
                  <a:lnTo>
                    <a:pt x="1125007" y="927358"/>
                  </a:lnTo>
                  <a:lnTo>
                    <a:pt x="1099156" y="965681"/>
                  </a:lnTo>
                  <a:lnTo>
                    <a:pt x="1070075" y="1002379"/>
                  </a:lnTo>
                  <a:lnTo>
                    <a:pt x="1037762" y="1037262"/>
                  </a:lnTo>
                  <a:lnTo>
                    <a:pt x="1002862" y="1069560"/>
                  </a:lnTo>
                  <a:lnTo>
                    <a:pt x="966146" y="1098627"/>
                  </a:lnTo>
                  <a:lnTo>
                    <a:pt x="927805" y="1124465"/>
                  </a:lnTo>
                  <a:lnTo>
                    <a:pt x="888029" y="1147073"/>
                  </a:lnTo>
                  <a:lnTo>
                    <a:pt x="847011" y="1166451"/>
                  </a:lnTo>
                  <a:lnTo>
                    <a:pt x="804941" y="1182600"/>
                  </a:lnTo>
                  <a:lnTo>
                    <a:pt x="762011" y="1195519"/>
                  </a:lnTo>
                  <a:lnTo>
                    <a:pt x="718412" y="1205208"/>
                  </a:lnTo>
                  <a:lnTo>
                    <a:pt x="674335" y="1211667"/>
                  </a:lnTo>
                  <a:lnTo>
                    <a:pt x="629971" y="1214897"/>
                  </a:lnTo>
                  <a:lnTo>
                    <a:pt x="585511" y="1214897"/>
                  </a:lnTo>
                  <a:lnTo>
                    <a:pt x="541147" y="1211667"/>
                  </a:lnTo>
                  <a:lnTo>
                    <a:pt x="497070" y="1205208"/>
                  </a:lnTo>
                  <a:lnTo>
                    <a:pt x="453471" y="1195519"/>
                  </a:lnTo>
                  <a:lnTo>
                    <a:pt x="410540" y="1182600"/>
                  </a:lnTo>
                  <a:lnTo>
                    <a:pt x="368471" y="1166451"/>
                  </a:lnTo>
                  <a:lnTo>
                    <a:pt x="327453" y="1147073"/>
                  </a:lnTo>
                  <a:lnTo>
                    <a:pt x="287677" y="1124465"/>
                  </a:lnTo>
                  <a:lnTo>
                    <a:pt x="249336" y="1098627"/>
                  </a:lnTo>
                  <a:lnTo>
                    <a:pt x="212620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0" y="145337"/>
                  </a:lnTo>
                  <a:lnTo>
                    <a:pt x="249336" y="116270"/>
                  </a:lnTo>
                  <a:lnTo>
                    <a:pt x="287677" y="90432"/>
                  </a:lnTo>
                  <a:lnTo>
                    <a:pt x="327453" y="67824"/>
                  </a:lnTo>
                  <a:lnTo>
                    <a:pt x="368471" y="48445"/>
                  </a:lnTo>
                  <a:lnTo>
                    <a:pt x="410540" y="32297"/>
                  </a:lnTo>
                  <a:lnTo>
                    <a:pt x="453471" y="19378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8"/>
                  </a:lnTo>
                  <a:lnTo>
                    <a:pt x="804941" y="32297"/>
                  </a:lnTo>
                  <a:lnTo>
                    <a:pt x="847011" y="48445"/>
                  </a:lnTo>
                  <a:lnTo>
                    <a:pt x="888029" y="67824"/>
                  </a:lnTo>
                  <a:lnTo>
                    <a:pt x="927805" y="90432"/>
                  </a:lnTo>
                  <a:lnTo>
                    <a:pt x="966146" y="116270"/>
                  </a:lnTo>
                  <a:lnTo>
                    <a:pt x="1002862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bject 5"/>
                <p:cNvSpPr txBox="1"/>
                <p:nvPr/>
              </p:nvSpPr>
              <p:spPr>
                <a:xfrm>
                  <a:off x="7850319" y="5786566"/>
                  <a:ext cx="347980" cy="56746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>
                    <a:spcBef>
                      <a:spcPts val="10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3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5" name="object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0319" y="5786566"/>
                  <a:ext cx="347980" cy="567463"/>
                </a:xfrm>
                <a:prstGeom prst="rect">
                  <a:avLst/>
                </a:prstGeom>
                <a:blipFill>
                  <a:blip r:embed="rId2"/>
                  <a:stretch>
                    <a:fillRect r="-224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bject 6"/>
            <p:cNvSpPr/>
            <p:nvPr/>
          </p:nvSpPr>
          <p:spPr>
            <a:xfrm>
              <a:off x="8306500" y="5056126"/>
              <a:ext cx="238760" cy="447675"/>
            </a:xfrm>
            <a:custGeom>
              <a:avLst/>
              <a:gdLst/>
              <a:ahLst/>
              <a:cxnLst/>
              <a:rect l="l" t="t" r="r" b="b"/>
              <a:pathLst>
                <a:path w="238760" h="447675">
                  <a:moveTo>
                    <a:pt x="0" y="447282"/>
                  </a:moveTo>
                  <a:lnTo>
                    <a:pt x="238665" y="0"/>
                  </a:lnTo>
                </a:path>
              </a:pathLst>
            </a:custGeom>
            <a:ln w="41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434152" y="4760214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268922" y="0"/>
                  </a:moveTo>
                  <a:lnTo>
                    <a:pt x="0" y="236727"/>
                  </a:lnTo>
                  <a:lnTo>
                    <a:pt x="222046" y="355091"/>
                  </a:lnTo>
                  <a:lnTo>
                    <a:pt x="268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434147" y="4760215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268917" y="0"/>
                  </a:moveTo>
                  <a:lnTo>
                    <a:pt x="0" y="236726"/>
                  </a:lnTo>
                  <a:lnTo>
                    <a:pt x="222039" y="355094"/>
                  </a:lnTo>
                  <a:lnTo>
                    <a:pt x="268917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412499" y="7276945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44"/>
                  </a:moveTo>
                  <a:lnTo>
                    <a:pt x="1070075" y="212529"/>
                  </a:lnTo>
                  <a:lnTo>
                    <a:pt x="1099156" y="249229"/>
                  </a:lnTo>
                  <a:lnTo>
                    <a:pt x="1125007" y="287553"/>
                  </a:lnTo>
                  <a:lnTo>
                    <a:pt x="1147625" y="327309"/>
                  </a:lnTo>
                  <a:lnTo>
                    <a:pt x="1167013" y="368308"/>
                  </a:lnTo>
                  <a:lnTo>
                    <a:pt x="1183170" y="410357"/>
                  </a:lnTo>
                  <a:lnTo>
                    <a:pt x="1196095" y="453265"/>
                  </a:lnTo>
                  <a:lnTo>
                    <a:pt x="1205789" y="496843"/>
                  </a:lnTo>
                  <a:lnTo>
                    <a:pt x="1212251" y="540898"/>
                  </a:lnTo>
                  <a:lnTo>
                    <a:pt x="1215482" y="585239"/>
                  </a:lnTo>
                  <a:lnTo>
                    <a:pt x="1215482" y="629676"/>
                  </a:lnTo>
                  <a:lnTo>
                    <a:pt x="1212251" y="674018"/>
                  </a:lnTo>
                  <a:lnTo>
                    <a:pt x="1205789" y="718073"/>
                  </a:lnTo>
                  <a:lnTo>
                    <a:pt x="1196095" y="761650"/>
                  </a:lnTo>
                  <a:lnTo>
                    <a:pt x="1183170" y="804559"/>
                  </a:lnTo>
                  <a:lnTo>
                    <a:pt x="1167013" y="846608"/>
                  </a:lnTo>
                  <a:lnTo>
                    <a:pt x="1147625" y="887606"/>
                  </a:lnTo>
                  <a:lnTo>
                    <a:pt x="1125007" y="927363"/>
                  </a:lnTo>
                  <a:lnTo>
                    <a:pt x="1099156" y="965687"/>
                  </a:lnTo>
                  <a:lnTo>
                    <a:pt x="1070075" y="1002387"/>
                  </a:lnTo>
                  <a:lnTo>
                    <a:pt x="1037762" y="1037272"/>
                  </a:lnTo>
                  <a:lnTo>
                    <a:pt x="1002862" y="1069571"/>
                  </a:lnTo>
                  <a:lnTo>
                    <a:pt x="966146" y="1098640"/>
                  </a:lnTo>
                  <a:lnTo>
                    <a:pt x="927805" y="1124479"/>
                  </a:lnTo>
                  <a:lnTo>
                    <a:pt x="888029" y="1147088"/>
                  </a:lnTo>
                  <a:lnTo>
                    <a:pt x="847011" y="1166468"/>
                  </a:lnTo>
                  <a:lnTo>
                    <a:pt x="804941" y="1182617"/>
                  </a:lnTo>
                  <a:lnTo>
                    <a:pt x="762011" y="1195537"/>
                  </a:lnTo>
                  <a:lnTo>
                    <a:pt x="718412" y="1205226"/>
                  </a:lnTo>
                  <a:lnTo>
                    <a:pt x="674335" y="1211686"/>
                  </a:lnTo>
                  <a:lnTo>
                    <a:pt x="629971" y="1214916"/>
                  </a:lnTo>
                  <a:lnTo>
                    <a:pt x="585511" y="1214916"/>
                  </a:lnTo>
                  <a:lnTo>
                    <a:pt x="541147" y="1211686"/>
                  </a:lnTo>
                  <a:lnTo>
                    <a:pt x="497070" y="1205226"/>
                  </a:lnTo>
                  <a:lnTo>
                    <a:pt x="453471" y="1195537"/>
                  </a:lnTo>
                  <a:lnTo>
                    <a:pt x="410540" y="1182617"/>
                  </a:lnTo>
                  <a:lnTo>
                    <a:pt x="368471" y="1166468"/>
                  </a:lnTo>
                  <a:lnTo>
                    <a:pt x="327453" y="1147088"/>
                  </a:lnTo>
                  <a:lnTo>
                    <a:pt x="287677" y="1124479"/>
                  </a:lnTo>
                  <a:lnTo>
                    <a:pt x="249336" y="1098640"/>
                  </a:lnTo>
                  <a:lnTo>
                    <a:pt x="212620" y="1069571"/>
                  </a:lnTo>
                  <a:lnTo>
                    <a:pt x="177720" y="1037272"/>
                  </a:lnTo>
                  <a:lnTo>
                    <a:pt x="145407" y="1002387"/>
                  </a:lnTo>
                  <a:lnTo>
                    <a:pt x="116326" y="965687"/>
                  </a:lnTo>
                  <a:lnTo>
                    <a:pt x="90475" y="927363"/>
                  </a:lnTo>
                  <a:lnTo>
                    <a:pt x="67856" y="887606"/>
                  </a:lnTo>
                  <a:lnTo>
                    <a:pt x="48469" y="846608"/>
                  </a:lnTo>
                  <a:lnTo>
                    <a:pt x="32312" y="804559"/>
                  </a:lnTo>
                  <a:lnTo>
                    <a:pt x="19387" y="761650"/>
                  </a:lnTo>
                  <a:lnTo>
                    <a:pt x="9693" y="718073"/>
                  </a:lnTo>
                  <a:lnTo>
                    <a:pt x="3231" y="674018"/>
                  </a:lnTo>
                  <a:lnTo>
                    <a:pt x="0" y="629676"/>
                  </a:lnTo>
                  <a:lnTo>
                    <a:pt x="0" y="585239"/>
                  </a:lnTo>
                  <a:lnTo>
                    <a:pt x="3231" y="540898"/>
                  </a:lnTo>
                  <a:lnTo>
                    <a:pt x="9693" y="496843"/>
                  </a:lnTo>
                  <a:lnTo>
                    <a:pt x="19387" y="453265"/>
                  </a:lnTo>
                  <a:lnTo>
                    <a:pt x="32312" y="410357"/>
                  </a:lnTo>
                  <a:lnTo>
                    <a:pt x="48469" y="368308"/>
                  </a:lnTo>
                  <a:lnTo>
                    <a:pt x="67856" y="327309"/>
                  </a:lnTo>
                  <a:lnTo>
                    <a:pt x="90475" y="287553"/>
                  </a:lnTo>
                  <a:lnTo>
                    <a:pt x="116326" y="249229"/>
                  </a:lnTo>
                  <a:lnTo>
                    <a:pt x="145407" y="212529"/>
                  </a:lnTo>
                  <a:lnTo>
                    <a:pt x="177720" y="177644"/>
                  </a:lnTo>
                  <a:lnTo>
                    <a:pt x="212620" y="145345"/>
                  </a:lnTo>
                  <a:lnTo>
                    <a:pt x="249336" y="116276"/>
                  </a:lnTo>
                  <a:lnTo>
                    <a:pt x="287677" y="90437"/>
                  </a:lnTo>
                  <a:lnTo>
                    <a:pt x="327453" y="67827"/>
                  </a:lnTo>
                  <a:lnTo>
                    <a:pt x="368471" y="48448"/>
                  </a:lnTo>
                  <a:lnTo>
                    <a:pt x="410540" y="32298"/>
                  </a:lnTo>
                  <a:lnTo>
                    <a:pt x="453471" y="19379"/>
                  </a:lnTo>
                  <a:lnTo>
                    <a:pt x="497070" y="9689"/>
                  </a:lnTo>
                  <a:lnTo>
                    <a:pt x="541147" y="3229"/>
                  </a:lnTo>
                  <a:lnTo>
                    <a:pt x="585511" y="0"/>
                  </a:lnTo>
                  <a:lnTo>
                    <a:pt x="629971" y="0"/>
                  </a:lnTo>
                  <a:lnTo>
                    <a:pt x="674335" y="3229"/>
                  </a:lnTo>
                  <a:lnTo>
                    <a:pt x="718412" y="9689"/>
                  </a:lnTo>
                  <a:lnTo>
                    <a:pt x="762011" y="19379"/>
                  </a:lnTo>
                  <a:lnTo>
                    <a:pt x="804941" y="32298"/>
                  </a:lnTo>
                  <a:lnTo>
                    <a:pt x="847011" y="48448"/>
                  </a:lnTo>
                  <a:lnTo>
                    <a:pt x="888029" y="67827"/>
                  </a:lnTo>
                  <a:lnTo>
                    <a:pt x="927805" y="90437"/>
                  </a:lnTo>
                  <a:lnTo>
                    <a:pt x="966146" y="116276"/>
                  </a:lnTo>
                  <a:lnTo>
                    <a:pt x="1002862" y="145345"/>
                  </a:lnTo>
                  <a:lnTo>
                    <a:pt x="1037762" y="17764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bject 10"/>
                <p:cNvSpPr txBox="1"/>
                <p:nvPr/>
              </p:nvSpPr>
              <p:spPr>
                <a:xfrm>
                  <a:off x="7809453" y="7513244"/>
                  <a:ext cx="345440" cy="1256113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spcBef>
                      <a:spcPts val="9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4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ar-AE" altLang="zh-TW" sz="4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ar-AE" altLang="zh-TW" sz="4000" dirty="0">
                    <a:latin typeface="Chaparral Pro Light" panose="02060403030505090203" pitchFamily="18" charset="0"/>
                    <a:cs typeface="Arial Black"/>
                  </a:endParaRPr>
                </a:p>
                <a:p>
                  <a:pPr marL="12700">
                    <a:spcBef>
                      <a:spcPts val="95"/>
                    </a:spcBef>
                  </a:pPr>
                  <a:endParaRPr sz="40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10" name="object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453" y="7513244"/>
                  <a:ext cx="345440" cy="1256113"/>
                </a:xfrm>
                <a:prstGeom prst="rect">
                  <a:avLst/>
                </a:prstGeom>
                <a:blipFill>
                  <a:blip r:embed="rId3"/>
                  <a:stretch>
                    <a:fillRect r="-32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bject 11"/>
            <p:cNvSpPr/>
            <p:nvPr/>
          </p:nvSpPr>
          <p:spPr>
            <a:xfrm>
              <a:off x="8020240" y="7062757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5">
                  <a:moveTo>
                    <a:pt x="0" y="213796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894428" y="6727394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18" y="0"/>
                  </a:moveTo>
                  <a:lnTo>
                    <a:pt x="0" y="335368"/>
                  </a:lnTo>
                  <a:lnTo>
                    <a:pt x="251637" y="335368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894418" y="6727391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22" y="0"/>
                  </a:moveTo>
                  <a:lnTo>
                    <a:pt x="0" y="335366"/>
                  </a:lnTo>
                  <a:lnTo>
                    <a:pt x="251645" y="335366"/>
                  </a:lnTo>
                  <a:lnTo>
                    <a:pt x="125822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425667" y="5432440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34"/>
                  </a:moveTo>
                  <a:lnTo>
                    <a:pt x="1070076" y="212517"/>
                  </a:lnTo>
                  <a:lnTo>
                    <a:pt x="1099160" y="249216"/>
                  </a:lnTo>
                  <a:lnTo>
                    <a:pt x="1125011" y="287539"/>
                  </a:lnTo>
                  <a:lnTo>
                    <a:pt x="1147631" y="327295"/>
                  </a:lnTo>
                  <a:lnTo>
                    <a:pt x="1167020" y="368293"/>
                  </a:lnTo>
                  <a:lnTo>
                    <a:pt x="1183177" y="410343"/>
                  </a:lnTo>
                  <a:lnTo>
                    <a:pt x="1196103" y="453252"/>
                  </a:lnTo>
                  <a:lnTo>
                    <a:pt x="1205797" y="496830"/>
                  </a:lnTo>
                  <a:lnTo>
                    <a:pt x="1212260" y="540887"/>
                  </a:lnTo>
                  <a:lnTo>
                    <a:pt x="1215492" y="585229"/>
                  </a:lnTo>
                  <a:lnTo>
                    <a:pt x="1215492" y="629667"/>
                  </a:lnTo>
                  <a:lnTo>
                    <a:pt x="1212260" y="674010"/>
                  </a:lnTo>
                  <a:lnTo>
                    <a:pt x="1205797" y="718066"/>
                  </a:lnTo>
                  <a:lnTo>
                    <a:pt x="1196103" y="761645"/>
                  </a:lnTo>
                  <a:lnTo>
                    <a:pt x="1183177" y="804554"/>
                  </a:lnTo>
                  <a:lnTo>
                    <a:pt x="1167020" y="846603"/>
                  </a:lnTo>
                  <a:lnTo>
                    <a:pt x="1147631" y="887602"/>
                  </a:lnTo>
                  <a:lnTo>
                    <a:pt x="1125011" y="927358"/>
                  </a:lnTo>
                  <a:lnTo>
                    <a:pt x="1099160" y="965681"/>
                  </a:lnTo>
                  <a:lnTo>
                    <a:pt x="1070076" y="1002379"/>
                  </a:lnTo>
                  <a:lnTo>
                    <a:pt x="1037762" y="1037262"/>
                  </a:lnTo>
                  <a:lnTo>
                    <a:pt x="1002860" y="1069560"/>
                  </a:lnTo>
                  <a:lnTo>
                    <a:pt x="966142" y="1098627"/>
                  </a:lnTo>
                  <a:lnTo>
                    <a:pt x="927800" y="1124465"/>
                  </a:lnTo>
                  <a:lnTo>
                    <a:pt x="888024" y="1147073"/>
                  </a:lnTo>
                  <a:lnTo>
                    <a:pt x="847006" y="1166451"/>
                  </a:lnTo>
                  <a:lnTo>
                    <a:pt x="804937" y="1182600"/>
                  </a:lnTo>
                  <a:lnTo>
                    <a:pt x="762008" y="1195519"/>
                  </a:lnTo>
                  <a:lnTo>
                    <a:pt x="718409" y="1205208"/>
                  </a:lnTo>
                  <a:lnTo>
                    <a:pt x="674333" y="1211667"/>
                  </a:lnTo>
                  <a:lnTo>
                    <a:pt x="629970" y="1214897"/>
                  </a:lnTo>
                  <a:lnTo>
                    <a:pt x="585512" y="1214897"/>
                  </a:lnTo>
                  <a:lnTo>
                    <a:pt x="541149" y="1211667"/>
                  </a:lnTo>
                  <a:lnTo>
                    <a:pt x="497073" y="1205208"/>
                  </a:lnTo>
                  <a:lnTo>
                    <a:pt x="453474" y="1195519"/>
                  </a:lnTo>
                  <a:lnTo>
                    <a:pt x="410545" y="1182600"/>
                  </a:lnTo>
                  <a:lnTo>
                    <a:pt x="368476" y="1166451"/>
                  </a:lnTo>
                  <a:lnTo>
                    <a:pt x="327457" y="1147073"/>
                  </a:lnTo>
                  <a:lnTo>
                    <a:pt x="287682" y="1124465"/>
                  </a:lnTo>
                  <a:lnTo>
                    <a:pt x="249339" y="1098627"/>
                  </a:lnTo>
                  <a:lnTo>
                    <a:pt x="212622" y="1069560"/>
                  </a:lnTo>
                  <a:lnTo>
                    <a:pt x="177720" y="1037262"/>
                  </a:lnTo>
                  <a:lnTo>
                    <a:pt x="145407" y="1002379"/>
                  </a:lnTo>
                  <a:lnTo>
                    <a:pt x="116326" y="965681"/>
                  </a:lnTo>
                  <a:lnTo>
                    <a:pt x="90475" y="927358"/>
                  </a:lnTo>
                  <a:lnTo>
                    <a:pt x="67856" y="887602"/>
                  </a:lnTo>
                  <a:lnTo>
                    <a:pt x="48469" y="846603"/>
                  </a:lnTo>
                  <a:lnTo>
                    <a:pt x="32312" y="804554"/>
                  </a:lnTo>
                  <a:lnTo>
                    <a:pt x="19387" y="761645"/>
                  </a:lnTo>
                  <a:lnTo>
                    <a:pt x="9693" y="718066"/>
                  </a:lnTo>
                  <a:lnTo>
                    <a:pt x="3231" y="674010"/>
                  </a:lnTo>
                  <a:lnTo>
                    <a:pt x="0" y="629667"/>
                  </a:lnTo>
                  <a:lnTo>
                    <a:pt x="0" y="585229"/>
                  </a:lnTo>
                  <a:lnTo>
                    <a:pt x="3231" y="540887"/>
                  </a:lnTo>
                  <a:lnTo>
                    <a:pt x="9693" y="496830"/>
                  </a:lnTo>
                  <a:lnTo>
                    <a:pt x="19387" y="453252"/>
                  </a:lnTo>
                  <a:lnTo>
                    <a:pt x="32312" y="410343"/>
                  </a:lnTo>
                  <a:lnTo>
                    <a:pt x="48469" y="368293"/>
                  </a:lnTo>
                  <a:lnTo>
                    <a:pt x="67856" y="327295"/>
                  </a:lnTo>
                  <a:lnTo>
                    <a:pt x="90475" y="287539"/>
                  </a:lnTo>
                  <a:lnTo>
                    <a:pt x="116326" y="249216"/>
                  </a:lnTo>
                  <a:lnTo>
                    <a:pt x="145407" y="212517"/>
                  </a:lnTo>
                  <a:lnTo>
                    <a:pt x="177720" y="177634"/>
                  </a:lnTo>
                  <a:lnTo>
                    <a:pt x="212622" y="145337"/>
                  </a:lnTo>
                  <a:lnTo>
                    <a:pt x="249339" y="116270"/>
                  </a:lnTo>
                  <a:lnTo>
                    <a:pt x="287682" y="90432"/>
                  </a:lnTo>
                  <a:lnTo>
                    <a:pt x="327457" y="67824"/>
                  </a:lnTo>
                  <a:lnTo>
                    <a:pt x="368476" y="48445"/>
                  </a:lnTo>
                  <a:lnTo>
                    <a:pt x="410545" y="32297"/>
                  </a:lnTo>
                  <a:lnTo>
                    <a:pt x="453474" y="19378"/>
                  </a:lnTo>
                  <a:lnTo>
                    <a:pt x="497073" y="9689"/>
                  </a:lnTo>
                  <a:lnTo>
                    <a:pt x="541149" y="3229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29"/>
                  </a:lnTo>
                  <a:lnTo>
                    <a:pt x="718409" y="9689"/>
                  </a:lnTo>
                  <a:lnTo>
                    <a:pt x="762008" y="19378"/>
                  </a:lnTo>
                  <a:lnTo>
                    <a:pt x="804937" y="32297"/>
                  </a:lnTo>
                  <a:lnTo>
                    <a:pt x="847006" y="48445"/>
                  </a:lnTo>
                  <a:lnTo>
                    <a:pt x="888024" y="67824"/>
                  </a:lnTo>
                  <a:lnTo>
                    <a:pt x="927800" y="90432"/>
                  </a:lnTo>
                  <a:lnTo>
                    <a:pt x="966142" y="116270"/>
                  </a:lnTo>
                  <a:lnTo>
                    <a:pt x="1002860" y="145337"/>
                  </a:lnTo>
                  <a:lnTo>
                    <a:pt x="1037762" y="17763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bject 15"/>
                <p:cNvSpPr txBox="1"/>
                <p:nvPr/>
              </p:nvSpPr>
              <p:spPr>
                <a:xfrm>
                  <a:off x="9842733" y="5786566"/>
                  <a:ext cx="347980" cy="567463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12700">
                    <a:spcBef>
                      <a:spcPts val="10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ar-AE" altLang="zh-TW"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15" name="object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33" y="5786566"/>
                  <a:ext cx="347980" cy="567463"/>
                </a:xfrm>
                <a:prstGeom prst="rect">
                  <a:avLst/>
                </a:prstGeom>
                <a:blipFill>
                  <a:blip r:embed="rId4"/>
                  <a:stretch>
                    <a:fillRect r="-26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bject 16"/>
            <p:cNvSpPr/>
            <p:nvPr/>
          </p:nvSpPr>
          <p:spPr>
            <a:xfrm>
              <a:off x="9508482" y="5056126"/>
              <a:ext cx="238760" cy="447675"/>
            </a:xfrm>
            <a:custGeom>
              <a:avLst/>
              <a:gdLst/>
              <a:ahLst/>
              <a:cxnLst/>
              <a:rect l="l" t="t" r="r" b="b"/>
              <a:pathLst>
                <a:path w="238759" h="447675">
                  <a:moveTo>
                    <a:pt x="238677" y="447282"/>
                  </a:moveTo>
                  <a:lnTo>
                    <a:pt x="0" y="0"/>
                  </a:lnTo>
                </a:path>
              </a:pathLst>
            </a:custGeom>
            <a:ln w="419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350597" y="4760214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0" y="0"/>
                  </a:moveTo>
                  <a:lnTo>
                    <a:pt x="46875" y="355091"/>
                  </a:lnTo>
                  <a:lnTo>
                    <a:pt x="268909" y="236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350587" y="4760215"/>
              <a:ext cx="269240" cy="355600"/>
            </a:xfrm>
            <a:custGeom>
              <a:avLst/>
              <a:gdLst/>
              <a:ahLst/>
              <a:cxnLst/>
              <a:rect l="l" t="t" r="r" b="b"/>
              <a:pathLst>
                <a:path w="269240" h="355600">
                  <a:moveTo>
                    <a:pt x="0" y="0"/>
                  </a:moveTo>
                  <a:lnTo>
                    <a:pt x="46873" y="355094"/>
                  </a:lnTo>
                  <a:lnTo>
                    <a:pt x="268904" y="236726"/>
                  </a:lnTo>
                  <a:lnTo>
                    <a:pt x="0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425667" y="7276945"/>
              <a:ext cx="1216025" cy="1215390"/>
            </a:xfrm>
            <a:custGeom>
              <a:avLst/>
              <a:gdLst/>
              <a:ahLst/>
              <a:cxnLst/>
              <a:rect l="l" t="t" r="r" b="b"/>
              <a:pathLst>
                <a:path w="1216025" h="1215390">
                  <a:moveTo>
                    <a:pt x="1037762" y="177644"/>
                  </a:moveTo>
                  <a:lnTo>
                    <a:pt x="1070076" y="212529"/>
                  </a:lnTo>
                  <a:lnTo>
                    <a:pt x="1099160" y="249229"/>
                  </a:lnTo>
                  <a:lnTo>
                    <a:pt x="1125011" y="287553"/>
                  </a:lnTo>
                  <a:lnTo>
                    <a:pt x="1147631" y="327309"/>
                  </a:lnTo>
                  <a:lnTo>
                    <a:pt x="1167020" y="368308"/>
                  </a:lnTo>
                  <a:lnTo>
                    <a:pt x="1183177" y="410357"/>
                  </a:lnTo>
                  <a:lnTo>
                    <a:pt x="1196103" y="453265"/>
                  </a:lnTo>
                  <a:lnTo>
                    <a:pt x="1205797" y="496843"/>
                  </a:lnTo>
                  <a:lnTo>
                    <a:pt x="1212260" y="540898"/>
                  </a:lnTo>
                  <a:lnTo>
                    <a:pt x="1215492" y="585239"/>
                  </a:lnTo>
                  <a:lnTo>
                    <a:pt x="1215492" y="629676"/>
                  </a:lnTo>
                  <a:lnTo>
                    <a:pt x="1212260" y="674018"/>
                  </a:lnTo>
                  <a:lnTo>
                    <a:pt x="1205797" y="718073"/>
                  </a:lnTo>
                  <a:lnTo>
                    <a:pt x="1196103" y="761650"/>
                  </a:lnTo>
                  <a:lnTo>
                    <a:pt x="1183177" y="804559"/>
                  </a:lnTo>
                  <a:lnTo>
                    <a:pt x="1167020" y="846608"/>
                  </a:lnTo>
                  <a:lnTo>
                    <a:pt x="1147631" y="887606"/>
                  </a:lnTo>
                  <a:lnTo>
                    <a:pt x="1125011" y="927363"/>
                  </a:lnTo>
                  <a:lnTo>
                    <a:pt x="1099160" y="965687"/>
                  </a:lnTo>
                  <a:lnTo>
                    <a:pt x="1070076" y="1002387"/>
                  </a:lnTo>
                  <a:lnTo>
                    <a:pt x="1037762" y="1037272"/>
                  </a:lnTo>
                  <a:lnTo>
                    <a:pt x="1002860" y="1069571"/>
                  </a:lnTo>
                  <a:lnTo>
                    <a:pt x="966142" y="1098640"/>
                  </a:lnTo>
                  <a:lnTo>
                    <a:pt x="927800" y="1124479"/>
                  </a:lnTo>
                  <a:lnTo>
                    <a:pt x="888024" y="1147088"/>
                  </a:lnTo>
                  <a:lnTo>
                    <a:pt x="847006" y="1166468"/>
                  </a:lnTo>
                  <a:lnTo>
                    <a:pt x="804937" y="1182617"/>
                  </a:lnTo>
                  <a:lnTo>
                    <a:pt x="762008" y="1195537"/>
                  </a:lnTo>
                  <a:lnTo>
                    <a:pt x="718409" y="1205226"/>
                  </a:lnTo>
                  <a:lnTo>
                    <a:pt x="674333" y="1211686"/>
                  </a:lnTo>
                  <a:lnTo>
                    <a:pt x="629970" y="1214916"/>
                  </a:lnTo>
                  <a:lnTo>
                    <a:pt x="585512" y="1214916"/>
                  </a:lnTo>
                  <a:lnTo>
                    <a:pt x="541149" y="1211686"/>
                  </a:lnTo>
                  <a:lnTo>
                    <a:pt x="497073" y="1205226"/>
                  </a:lnTo>
                  <a:lnTo>
                    <a:pt x="453474" y="1195537"/>
                  </a:lnTo>
                  <a:lnTo>
                    <a:pt x="410545" y="1182617"/>
                  </a:lnTo>
                  <a:lnTo>
                    <a:pt x="368476" y="1166468"/>
                  </a:lnTo>
                  <a:lnTo>
                    <a:pt x="327457" y="1147088"/>
                  </a:lnTo>
                  <a:lnTo>
                    <a:pt x="287682" y="1124479"/>
                  </a:lnTo>
                  <a:lnTo>
                    <a:pt x="249339" y="1098640"/>
                  </a:lnTo>
                  <a:lnTo>
                    <a:pt x="212622" y="1069571"/>
                  </a:lnTo>
                  <a:lnTo>
                    <a:pt x="177720" y="1037272"/>
                  </a:lnTo>
                  <a:lnTo>
                    <a:pt x="145407" y="1002387"/>
                  </a:lnTo>
                  <a:lnTo>
                    <a:pt x="116326" y="965687"/>
                  </a:lnTo>
                  <a:lnTo>
                    <a:pt x="90475" y="927363"/>
                  </a:lnTo>
                  <a:lnTo>
                    <a:pt x="67856" y="887606"/>
                  </a:lnTo>
                  <a:lnTo>
                    <a:pt x="48469" y="846608"/>
                  </a:lnTo>
                  <a:lnTo>
                    <a:pt x="32312" y="804559"/>
                  </a:lnTo>
                  <a:lnTo>
                    <a:pt x="19387" y="761650"/>
                  </a:lnTo>
                  <a:lnTo>
                    <a:pt x="9693" y="718073"/>
                  </a:lnTo>
                  <a:lnTo>
                    <a:pt x="3231" y="674018"/>
                  </a:lnTo>
                  <a:lnTo>
                    <a:pt x="0" y="629676"/>
                  </a:lnTo>
                  <a:lnTo>
                    <a:pt x="0" y="585239"/>
                  </a:lnTo>
                  <a:lnTo>
                    <a:pt x="3231" y="540898"/>
                  </a:lnTo>
                  <a:lnTo>
                    <a:pt x="9693" y="496843"/>
                  </a:lnTo>
                  <a:lnTo>
                    <a:pt x="19387" y="453265"/>
                  </a:lnTo>
                  <a:lnTo>
                    <a:pt x="32312" y="410357"/>
                  </a:lnTo>
                  <a:lnTo>
                    <a:pt x="48469" y="368308"/>
                  </a:lnTo>
                  <a:lnTo>
                    <a:pt x="67856" y="327309"/>
                  </a:lnTo>
                  <a:lnTo>
                    <a:pt x="90475" y="287553"/>
                  </a:lnTo>
                  <a:lnTo>
                    <a:pt x="116326" y="249229"/>
                  </a:lnTo>
                  <a:lnTo>
                    <a:pt x="145407" y="212529"/>
                  </a:lnTo>
                  <a:lnTo>
                    <a:pt x="177720" y="177644"/>
                  </a:lnTo>
                  <a:lnTo>
                    <a:pt x="212622" y="145345"/>
                  </a:lnTo>
                  <a:lnTo>
                    <a:pt x="249339" y="116276"/>
                  </a:lnTo>
                  <a:lnTo>
                    <a:pt x="287682" y="90437"/>
                  </a:lnTo>
                  <a:lnTo>
                    <a:pt x="327457" y="67827"/>
                  </a:lnTo>
                  <a:lnTo>
                    <a:pt x="368476" y="48448"/>
                  </a:lnTo>
                  <a:lnTo>
                    <a:pt x="410545" y="32298"/>
                  </a:lnTo>
                  <a:lnTo>
                    <a:pt x="453474" y="19379"/>
                  </a:lnTo>
                  <a:lnTo>
                    <a:pt x="497073" y="9689"/>
                  </a:lnTo>
                  <a:lnTo>
                    <a:pt x="541149" y="3229"/>
                  </a:lnTo>
                  <a:lnTo>
                    <a:pt x="585512" y="0"/>
                  </a:lnTo>
                  <a:lnTo>
                    <a:pt x="629970" y="0"/>
                  </a:lnTo>
                  <a:lnTo>
                    <a:pt x="674333" y="3229"/>
                  </a:lnTo>
                  <a:lnTo>
                    <a:pt x="718409" y="9689"/>
                  </a:lnTo>
                  <a:lnTo>
                    <a:pt x="762008" y="19379"/>
                  </a:lnTo>
                  <a:lnTo>
                    <a:pt x="804937" y="32298"/>
                  </a:lnTo>
                  <a:lnTo>
                    <a:pt x="847006" y="48448"/>
                  </a:lnTo>
                  <a:lnTo>
                    <a:pt x="888024" y="67827"/>
                  </a:lnTo>
                  <a:lnTo>
                    <a:pt x="927800" y="90437"/>
                  </a:lnTo>
                  <a:lnTo>
                    <a:pt x="966142" y="116276"/>
                  </a:lnTo>
                  <a:lnTo>
                    <a:pt x="1002860" y="145345"/>
                  </a:lnTo>
                  <a:lnTo>
                    <a:pt x="1037762" y="177644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bject 20"/>
                <p:cNvSpPr txBox="1"/>
                <p:nvPr/>
              </p:nvSpPr>
              <p:spPr>
                <a:xfrm>
                  <a:off x="9842733" y="7513244"/>
                  <a:ext cx="379127" cy="566181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>
                    <a:spcBef>
                      <a:spcPts val="9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altLang="zh-TW" sz="3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6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sz="3600" dirty="0">
                    <a:latin typeface="Chaparral Pro Light" panose="02060403030505090203" pitchFamily="18" charset="0"/>
                    <a:cs typeface="Arial Black"/>
                  </a:endParaRPr>
                </a:p>
              </p:txBody>
            </p:sp>
          </mc:Choice>
          <mc:Fallback xmlns="">
            <p:sp>
              <p:nvSpPr>
                <p:cNvPr id="20" name="object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2733" y="7513244"/>
                  <a:ext cx="379127" cy="566181"/>
                </a:xfrm>
                <a:prstGeom prst="rect">
                  <a:avLst/>
                </a:prstGeom>
                <a:blipFill>
                  <a:blip r:embed="rId5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bject 21"/>
            <p:cNvSpPr/>
            <p:nvPr/>
          </p:nvSpPr>
          <p:spPr>
            <a:xfrm>
              <a:off x="10033407" y="7062757"/>
              <a:ext cx="0" cy="213995"/>
            </a:xfrm>
            <a:custGeom>
              <a:avLst/>
              <a:gdLst/>
              <a:ahLst/>
              <a:cxnLst/>
              <a:rect l="l" t="t" r="r" b="b"/>
              <a:pathLst>
                <a:path h="213995">
                  <a:moveTo>
                    <a:pt x="0" y="213796"/>
                  </a:moveTo>
                  <a:lnTo>
                    <a:pt x="0" y="0"/>
                  </a:lnTo>
                </a:path>
              </a:pathLst>
            </a:custGeom>
            <a:ln w="419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907594" y="6727394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18" y="0"/>
                  </a:moveTo>
                  <a:lnTo>
                    <a:pt x="0" y="335368"/>
                  </a:lnTo>
                  <a:lnTo>
                    <a:pt x="251650" y="335368"/>
                  </a:lnTo>
                  <a:lnTo>
                    <a:pt x="1258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907585" y="6727391"/>
              <a:ext cx="252095" cy="335915"/>
            </a:xfrm>
            <a:custGeom>
              <a:avLst/>
              <a:gdLst/>
              <a:ahLst/>
              <a:cxnLst/>
              <a:rect l="l" t="t" r="r" b="b"/>
              <a:pathLst>
                <a:path w="252095" h="335915">
                  <a:moveTo>
                    <a:pt x="125822" y="0"/>
                  </a:moveTo>
                  <a:lnTo>
                    <a:pt x="0" y="335366"/>
                  </a:lnTo>
                  <a:lnTo>
                    <a:pt x="251645" y="335366"/>
                  </a:lnTo>
                  <a:lnTo>
                    <a:pt x="125822" y="0"/>
                  </a:lnTo>
                  <a:close/>
                </a:path>
              </a:pathLst>
            </a:custGeom>
            <a:ln w="419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468544" y="6731071"/>
              <a:ext cx="810895" cy="742950"/>
            </a:xfrm>
            <a:custGeom>
              <a:avLst/>
              <a:gdLst/>
              <a:ahLst/>
              <a:cxnLst/>
              <a:rect l="l" t="t" r="r" b="b"/>
              <a:pathLst>
                <a:path w="810895" h="742950">
                  <a:moveTo>
                    <a:pt x="0" y="742593"/>
                  </a:moveTo>
                  <a:lnTo>
                    <a:pt x="810484" y="0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194018" y="6504458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332346" y="0"/>
                  </a:moveTo>
                  <a:lnTo>
                    <a:pt x="0" y="133908"/>
                  </a:lnTo>
                  <a:lnTo>
                    <a:pt x="170040" y="319328"/>
                  </a:lnTo>
                  <a:lnTo>
                    <a:pt x="3323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194005" y="6504456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332357" y="0"/>
                  </a:moveTo>
                  <a:lnTo>
                    <a:pt x="0" y="133911"/>
                  </a:lnTo>
                  <a:lnTo>
                    <a:pt x="170041" y="319323"/>
                  </a:lnTo>
                  <a:lnTo>
                    <a:pt x="332357" y="0"/>
                  </a:lnTo>
                  <a:close/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774620" y="6731071"/>
              <a:ext cx="810895" cy="742950"/>
            </a:xfrm>
            <a:custGeom>
              <a:avLst/>
              <a:gdLst/>
              <a:ahLst/>
              <a:cxnLst/>
              <a:rect l="l" t="t" r="r" b="b"/>
              <a:pathLst>
                <a:path w="810895" h="742950">
                  <a:moveTo>
                    <a:pt x="810484" y="742593"/>
                  </a:moveTo>
                  <a:lnTo>
                    <a:pt x="0" y="0"/>
                  </a:lnTo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527293" y="6504458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0" y="0"/>
                  </a:moveTo>
                  <a:lnTo>
                    <a:pt x="162318" y="319328"/>
                  </a:lnTo>
                  <a:lnTo>
                    <a:pt x="332359" y="13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527285" y="6504456"/>
              <a:ext cx="332740" cy="319405"/>
            </a:xfrm>
            <a:custGeom>
              <a:avLst/>
              <a:gdLst/>
              <a:ahLst/>
              <a:cxnLst/>
              <a:rect l="l" t="t" r="r" b="b"/>
              <a:pathLst>
                <a:path w="332740" h="319404">
                  <a:moveTo>
                    <a:pt x="0" y="0"/>
                  </a:moveTo>
                  <a:lnTo>
                    <a:pt x="162315" y="319323"/>
                  </a:lnTo>
                  <a:lnTo>
                    <a:pt x="332357" y="133911"/>
                  </a:lnTo>
                  <a:lnTo>
                    <a:pt x="0" y="0"/>
                  </a:lnTo>
                  <a:close/>
                </a:path>
              </a:pathLst>
            </a:custGeom>
            <a:ln w="419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780378" y="4670933"/>
              <a:ext cx="0" cy="3806190"/>
            </a:xfrm>
            <a:custGeom>
              <a:avLst/>
              <a:gdLst/>
              <a:ahLst/>
              <a:cxnLst/>
              <a:rect l="l" t="t" r="r" b="b"/>
              <a:pathLst>
                <a:path h="3806190">
                  <a:moveTo>
                    <a:pt x="0" y="0"/>
                  </a:moveTo>
                  <a:lnTo>
                    <a:pt x="0" y="38060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719418" y="456172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60960" y="0"/>
                  </a:moveTo>
                  <a:lnTo>
                    <a:pt x="0" y="121920"/>
                  </a:lnTo>
                  <a:lnTo>
                    <a:pt x="121919" y="121920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6777128" y="3251201"/>
              <a:ext cx="553998" cy="5176696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Forward</a:t>
              </a:r>
              <a:r>
                <a:rPr sz="3600" dirty="0">
                  <a:latin typeface="Chaparral Pro Light" panose="02060403030505090203" pitchFamily="18" charset="0"/>
                  <a:cs typeface="DejaVu Serif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prop</a:t>
              </a:r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agation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1042116" y="4561725"/>
              <a:ext cx="0" cy="3806190"/>
            </a:xfrm>
            <a:custGeom>
              <a:avLst/>
              <a:gdLst/>
              <a:ahLst/>
              <a:cxnLst/>
              <a:rect l="l" t="t" r="r" b="b"/>
              <a:pathLst>
                <a:path h="3806190">
                  <a:moveTo>
                    <a:pt x="0" y="0"/>
                  </a:moveTo>
                  <a:lnTo>
                    <a:pt x="0" y="380602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981156" y="835503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59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5935077" y="4208632"/>
              <a:ext cx="553998" cy="4164329"/>
            </a:xfrm>
            <a:prstGeom prst="rect">
              <a:avLst/>
            </a:prstGeom>
          </p:spPr>
          <p:txBody>
            <a:bodyPr vert="vert270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  <a:r>
                <a:rPr sz="3600" dirty="0">
                  <a:latin typeface="Chaparral Pro Light" panose="02060403030505090203" pitchFamily="18" charset="0"/>
                  <a:cs typeface="DejaVu Serif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activations</a:t>
              </a: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1108531" y="4407692"/>
              <a:ext cx="1107996" cy="4139565"/>
            </a:xfrm>
            <a:prstGeom prst="rect">
              <a:avLst/>
            </a:prstGeom>
          </p:spPr>
          <p:txBody>
            <a:bodyPr vert="vert" wrap="square" lIns="0" tIns="55244" rIns="0" bIns="0" rtlCol="0">
              <a:spAutoFit/>
            </a:bodyPr>
            <a:lstStyle/>
            <a:p>
              <a:pPr marL="12700">
                <a:spcBef>
                  <a:spcPts val="434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  <a:r>
                <a:rPr sz="3600" dirty="0">
                  <a:latin typeface="Chaparral Pro Light" panose="02060403030505090203" pitchFamily="18" charset="0"/>
                  <a:cs typeface="DejaVu Serif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derivatives</a:t>
              </a:r>
              <a:r>
                <a:rPr lang="en-US" altLang="zh-TW" sz="3600" dirty="0">
                  <a:latin typeface="Chaparral Pro Light" panose="02060403030505090203" pitchFamily="18" charset="0"/>
                  <a:cs typeface="DejaVu Serif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Back-prop</a:t>
              </a:r>
              <a:r>
                <a:rPr lang="en-US" sz="3600" dirty="0">
                  <a:latin typeface="Calibri" panose="020F0502020204030204" pitchFamily="34" charset="0"/>
                  <a:cs typeface="Calibri" panose="020F0502020204030204" pitchFamily="34" charset="0"/>
                </a:rPr>
                <a:t>agation</a:t>
              </a:r>
              <a:endParaRPr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object 37"/>
            <p:cNvSpPr txBox="1"/>
            <p:nvPr/>
          </p:nvSpPr>
          <p:spPr>
            <a:xfrm>
              <a:off x="8784458" y="3805187"/>
              <a:ext cx="1011961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28955" algn="ctr">
                <a:spcBef>
                  <a:spcPts val="4665"/>
                </a:spcBef>
              </a:pPr>
              <a:r>
                <a:rPr sz="3600" i="1">
                  <a:cs typeface="Times New Roman"/>
                </a:rPr>
                <a:t>y</a:t>
              </a:r>
              <a:endParaRPr sz="3600" dirty="0">
                <a:cs typeface="Times New Roman"/>
              </a:endParaRPr>
            </a:p>
          </p:txBody>
        </p:sp>
        <p:sp>
          <p:nvSpPr>
            <p:cNvPr id="45" name="object 37">
              <a:extLst>
                <a:ext uri="{FF2B5EF4-FFF2-40B4-BE49-F238E27FC236}">
                  <a16:creationId xmlns:a16="http://schemas.microsoft.com/office/drawing/2014/main" id="{F5E38EBD-1406-4A32-80B6-AE43E4E1DF6F}"/>
                </a:ext>
              </a:extLst>
            </p:cNvPr>
            <p:cNvSpPr txBox="1"/>
            <p:nvPr/>
          </p:nvSpPr>
          <p:spPr>
            <a:xfrm>
              <a:off x="7696271" y="2773082"/>
              <a:ext cx="3188333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Compute</a:t>
              </a:r>
              <a:r>
                <a:rPr sz="3600" dirty="0">
                  <a:latin typeface="Chaparral Pro Light" panose="02060403030505090203" pitchFamily="18" charset="0"/>
                  <a:cs typeface="DejaVu Serif"/>
                </a:rPr>
                <a:t> </a:t>
              </a:r>
              <a:r>
                <a:rPr sz="3600" dirty="0">
                  <a:latin typeface="Calibri" panose="020F0502020204030204" pitchFamily="34" charset="0"/>
                  <a:cs typeface="Calibri" panose="020F0502020204030204" pitchFamily="34" charset="0"/>
                </a:rPr>
                <a:t>loss</a:t>
              </a:r>
              <a:r>
                <a:rPr lang="en-US" altLang="zh-TW" sz="3600" dirty="0">
                  <a:latin typeface="Chaparral Pro Light" panose="02060403030505090203" pitchFamily="18" charset="0"/>
                  <a:cs typeface="Times New Roman"/>
                </a:rPr>
                <a:t> </a:t>
              </a:r>
              <a:r>
                <a:rPr lang="en-US" altLang="zh-TW" sz="3600" i="1" dirty="0">
                  <a:latin typeface="Chaparral Pro Light" panose="02060403030505090203" pitchFamily="18" charset="0"/>
                  <a:cs typeface="Times New Roman"/>
                </a:rPr>
                <a:t>L</a:t>
              </a:r>
              <a:endParaRPr sz="3600" i="1" dirty="0">
                <a:latin typeface="Chaparral Pro Light" panose="02060403030505090203" pitchFamily="18" charset="0"/>
                <a:cs typeface="DejaVu Serif"/>
              </a:endParaRPr>
            </a:p>
          </p:txBody>
        </p:sp>
      </p:grpSp>
      <p:sp>
        <p:nvSpPr>
          <p:cNvPr id="39" name="投影片編號版面配置區 38">
            <a:extLst>
              <a:ext uri="{FF2B5EF4-FFF2-40B4-BE49-F238E27FC236}">
                <a16:creationId xmlns:a16="http://schemas.microsoft.com/office/drawing/2014/main" id="{EB3FCF55-8359-4C95-BD7E-C0D9738C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936ED62-4D78-43FD-A1BF-0186AA3732BC}"/>
              </a:ext>
            </a:extLst>
          </p:cNvPr>
          <p:cNvGrpSpPr/>
          <p:nvPr/>
        </p:nvGrpSpPr>
        <p:grpSpPr>
          <a:xfrm>
            <a:off x="7798420" y="6433648"/>
            <a:ext cx="6222615" cy="2254264"/>
            <a:chOff x="9113645" y="6337801"/>
            <a:chExt cx="6222615" cy="2254264"/>
          </a:xfrm>
        </p:grpSpPr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A86BC2DE-45B9-4C95-BE47-8DC6A818F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3645" y="7544175"/>
              <a:ext cx="6222615" cy="104789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6A2C3B76-F8B1-4D4B-8ACE-0B1CE2286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3645" y="6337801"/>
              <a:ext cx="5920573" cy="1047889"/>
            </a:xfrm>
            <a:prstGeom prst="rect">
              <a:avLst/>
            </a:prstGeom>
          </p:spPr>
        </p:pic>
      </p:grpSp>
      <p:sp>
        <p:nvSpPr>
          <p:cNvPr id="42" name="object 37">
            <a:extLst>
              <a:ext uri="{FF2B5EF4-FFF2-40B4-BE49-F238E27FC236}">
                <a16:creationId xmlns:a16="http://schemas.microsoft.com/office/drawing/2014/main" id="{6A092724-734F-4F10-A6CD-206A92DB6CEA}"/>
              </a:ext>
            </a:extLst>
          </p:cNvPr>
          <p:cNvSpPr txBox="1"/>
          <p:nvPr/>
        </p:nvSpPr>
        <p:spPr>
          <a:xfrm>
            <a:off x="7789441" y="3570513"/>
            <a:ext cx="2855347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sz="4000" dirty="0"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 sz="4000" dirty="0">
                <a:latin typeface="Chaparral Pro Light" panose="02060403030505090203" pitchFamily="18" charset="0"/>
                <a:cs typeface="DejaVu Serif"/>
              </a:rPr>
              <a:t>: </a:t>
            </a:r>
          </a:p>
          <a:p>
            <a:pPr marL="12700">
              <a:spcBef>
                <a:spcPts val="100"/>
              </a:spcBef>
            </a:pP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4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(true</a:t>
            </a:r>
            <a:r>
              <a:rPr lang="en-US" sz="4400" baseline="30000" dirty="0">
                <a:latin typeface="Chaparral Pro Light" panose="02060403030505090203" pitchFamily="18" charset="0"/>
                <a:cs typeface="Times New Roman"/>
              </a:rPr>
              <a:t>)</a:t>
            </a:r>
            <a:endParaRPr sz="4400" baseline="30000" dirty="0">
              <a:latin typeface="Chaparral Pro Light" panose="02060403030505090203" pitchFamily="18" charset="0"/>
              <a:cs typeface="DejaVu Serif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3DA5A74-C4EE-4342-9FB1-38957AF1B882}"/>
                  </a:ext>
                </a:extLst>
              </p:cNvPr>
              <p:cNvSpPr txBox="1"/>
              <p:nvPr/>
            </p:nvSpPr>
            <p:spPr>
              <a:xfrm>
                <a:off x="4666694" y="1655300"/>
                <a:ext cx="4827792" cy="143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zh-TW" alt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40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W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3DA5A74-C4EE-4342-9FB1-38957AF1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94" y="1655300"/>
                <a:ext cx="4827792" cy="1438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bject 37">
            <a:extLst>
              <a:ext uri="{FF2B5EF4-FFF2-40B4-BE49-F238E27FC236}">
                <a16:creationId xmlns:a16="http://schemas.microsoft.com/office/drawing/2014/main" id="{42AB1499-B99B-46E8-848A-306C22EEB85B}"/>
              </a:ext>
            </a:extLst>
          </p:cNvPr>
          <p:cNvSpPr txBox="1"/>
          <p:nvPr/>
        </p:nvSpPr>
        <p:spPr>
          <a:xfrm>
            <a:off x="9965531" y="1680908"/>
            <a:ext cx="670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en-US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en-US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en-US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decent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96B5B8F4-78CA-470C-8EF9-46B49E2CB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7909" y="2313912"/>
            <a:ext cx="4872312" cy="3341664"/>
          </a:xfrm>
          <a:prstGeom prst="rect">
            <a:avLst/>
          </a:prstGeom>
        </p:spPr>
      </p:pic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3FCDAE39-1290-44D3-B840-DA690D027EB7}"/>
              </a:ext>
            </a:extLst>
          </p:cNvPr>
          <p:cNvCxnSpPr/>
          <p:nvPr/>
        </p:nvCxnSpPr>
        <p:spPr>
          <a:xfrm>
            <a:off x="5545931" y="4682697"/>
            <a:ext cx="153465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731" y="339614"/>
            <a:ext cx="123444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spcBef>
                <a:spcPts val="100"/>
              </a:spcBef>
            </a:pPr>
            <a:r>
              <a:rPr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Back-Propagation</a:t>
            </a:r>
            <a:r>
              <a:rPr lang="en-US" altLang="zh-TW" b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via Chain Rule</a:t>
            </a:r>
            <a:endParaRPr b="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585E193-760B-4DB9-B97F-6A07A490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31" y="1721640"/>
            <a:ext cx="15610741" cy="7745803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Back-propagation is “just </a:t>
            </a:r>
            <a:r>
              <a:rPr lang="en-US" altLang="zh-TW" sz="3200" dirty="0">
                <a:solidFill>
                  <a:srgbClr val="FF0000"/>
                </a:solidFill>
              </a:rPr>
              <a:t>the chain rule</a:t>
            </a:r>
            <a:r>
              <a:rPr lang="en-US" altLang="zh-TW" sz="3200" dirty="0"/>
              <a:t>” of calculus</a:t>
            </a:r>
          </a:p>
          <a:p>
            <a:r>
              <a:rPr lang="en-US" altLang="zh-TW" sz="3200" dirty="0"/>
              <a:t>Suppose that </a:t>
            </a:r>
            <a:r>
              <a:rPr lang="en-US" altLang="zh-TW" sz="3200" i="1" dirty="0">
                <a:solidFill>
                  <a:srgbClr val="FF0000"/>
                </a:solidFill>
              </a:rPr>
              <a:t>y </a:t>
            </a:r>
            <a:r>
              <a:rPr lang="en-US" altLang="zh-TW" sz="3200" dirty="0">
                <a:solidFill>
                  <a:srgbClr val="FF0000"/>
                </a:solidFill>
              </a:rPr>
              <a:t>= </a:t>
            </a:r>
            <a:r>
              <a:rPr lang="en-US" altLang="zh-TW" sz="3200" i="1" dirty="0">
                <a:solidFill>
                  <a:srgbClr val="FF0000"/>
                </a:solidFill>
              </a:rPr>
              <a:t>g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i="1" dirty="0">
                <a:solidFill>
                  <a:srgbClr val="FF0000"/>
                </a:solidFill>
              </a:rPr>
              <a:t>x</a:t>
            </a:r>
            <a:r>
              <a:rPr lang="en-US" altLang="zh-TW" sz="3200" dirty="0">
                <a:solidFill>
                  <a:srgbClr val="FF0000"/>
                </a:solidFill>
              </a:rPr>
              <a:t>) </a:t>
            </a:r>
            <a:r>
              <a:rPr lang="en-US" altLang="zh-TW" sz="3200" dirty="0"/>
              <a:t>and </a:t>
            </a:r>
            <a:r>
              <a:rPr lang="en-US" altLang="zh-TW" sz="3200" i="1" dirty="0">
                <a:solidFill>
                  <a:srgbClr val="FF0000"/>
                </a:solidFill>
              </a:rPr>
              <a:t>z </a:t>
            </a:r>
            <a:r>
              <a:rPr lang="en-US" altLang="zh-TW" sz="3200" dirty="0">
                <a:solidFill>
                  <a:srgbClr val="FF0000"/>
                </a:solidFill>
              </a:rPr>
              <a:t>= </a:t>
            </a:r>
            <a:r>
              <a:rPr lang="en-US" altLang="zh-TW" sz="3200" i="1" dirty="0">
                <a:solidFill>
                  <a:srgbClr val="FF0000"/>
                </a:solidFill>
              </a:rPr>
              <a:t>f 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i="1" dirty="0">
                <a:solidFill>
                  <a:srgbClr val="FF0000"/>
                </a:solidFill>
              </a:rPr>
              <a:t>g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i="1" dirty="0">
                <a:solidFill>
                  <a:srgbClr val="FF0000"/>
                </a:solidFill>
              </a:rPr>
              <a:t>x</a:t>
            </a:r>
            <a:r>
              <a:rPr lang="en-US" altLang="zh-TW" sz="3200" dirty="0">
                <a:solidFill>
                  <a:srgbClr val="FF0000"/>
                </a:solidFill>
              </a:rPr>
              <a:t>)) = </a:t>
            </a:r>
            <a:r>
              <a:rPr lang="en-US" altLang="zh-TW" sz="3200" i="1" dirty="0">
                <a:solidFill>
                  <a:srgbClr val="FF0000"/>
                </a:solidFill>
              </a:rPr>
              <a:t>f </a:t>
            </a:r>
            <a:r>
              <a:rPr lang="en-US" altLang="zh-TW" sz="3200" dirty="0">
                <a:solidFill>
                  <a:srgbClr val="FF0000"/>
                </a:solidFill>
              </a:rPr>
              <a:t>(</a:t>
            </a:r>
            <a:r>
              <a:rPr lang="en-US" altLang="zh-TW" sz="3200" i="1" dirty="0">
                <a:solidFill>
                  <a:srgbClr val="FF0000"/>
                </a:solidFill>
              </a:rPr>
              <a:t>y</a:t>
            </a:r>
            <a:r>
              <a:rPr lang="en-US" altLang="zh-TW" sz="3200" dirty="0">
                <a:solidFill>
                  <a:srgbClr val="FF0000"/>
                </a:solidFill>
              </a:rPr>
              <a:t>)</a:t>
            </a:r>
            <a:r>
              <a:rPr lang="en-US" altLang="zh-TW" sz="3200" dirty="0"/>
              <a:t>. Then the chain rule states that</a:t>
            </a: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pPr marL="0" indent="0">
              <a:buNone/>
            </a:pP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pPr marL="0" indent="0">
              <a:buNone/>
            </a:pP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r>
              <a:rPr lang="en-US" altLang="zh-TW" sz="3200" dirty="0"/>
              <a:t>We can generalize this beyond the scalar case.</a:t>
            </a:r>
          </a:p>
          <a:p>
            <a:r>
              <a:rPr lang="en-US" altLang="zh-TW" sz="3200" dirty="0"/>
              <a:t>Suppose that </a:t>
            </a:r>
            <a:r>
              <a:rPr lang="en-US" altLang="zh-TW" sz="3200" b="1" i="1" dirty="0"/>
              <a:t>x</a:t>
            </a:r>
            <a:r>
              <a:rPr lang="en-US" altLang="zh-TW" sz="3200" i="1" dirty="0"/>
              <a:t> </a:t>
            </a:r>
            <a:r>
              <a:rPr lang="en-US" altLang="zh-TW" sz="3200" dirty="0"/>
              <a:t>∈</a:t>
            </a:r>
            <a:r>
              <a:rPr lang="en-US" altLang="zh-TW" sz="3200" i="1" dirty="0"/>
              <a:t> </a:t>
            </a:r>
            <a:r>
              <a:rPr lang="en-US" altLang="zh-TW" sz="3200" dirty="0"/>
              <a:t>R</a:t>
            </a:r>
            <a:r>
              <a:rPr lang="en-US" altLang="zh-TW" sz="3200" i="1" baseline="30000" dirty="0"/>
              <a:t>m</a:t>
            </a:r>
            <a:r>
              <a:rPr lang="en-US" altLang="zh-TW" sz="3200" dirty="0"/>
              <a:t>, </a:t>
            </a:r>
            <a:r>
              <a:rPr lang="en-US" altLang="zh-TW" sz="3200" b="1" i="1" dirty="0"/>
              <a:t>y</a:t>
            </a:r>
            <a:r>
              <a:rPr lang="en-US" altLang="zh-TW" sz="3200" i="1" dirty="0"/>
              <a:t> </a:t>
            </a:r>
            <a:r>
              <a:rPr lang="en-US" altLang="zh-TW" sz="3200" dirty="0"/>
              <a:t>∈</a:t>
            </a:r>
            <a:r>
              <a:rPr lang="en-US" altLang="zh-TW" sz="3200" i="1" dirty="0"/>
              <a:t> </a:t>
            </a:r>
            <a:r>
              <a:rPr lang="en-US" altLang="zh-TW" sz="3200" dirty="0"/>
              <a:t>R</a:t>
            </a:r>
            <a:r>
              <a:rPr lang="en-US" altLang="zh-TW" sz="3200" i="1" baseline="30000" dirty="0"/>
              <a:t>n</a:t>
            </a:r>
            <a:r>
              <a:rPr lang="en-US" altLang="zh-TW" sz="3200" dirty="0"/>
              <a:t>, </a:t>
            </a:r>
            <a:r>
              <a:rPr lang="en-US" altLang="zh-TW" sz="3200" i="1" dirty="0"/>
              <a:t>g </a:t>
            </a:r>
            <a:r>
              <a:rPr lang="en-US" altLang="zh-TW" sz="3200" dirty="0"/>
              <a:t>maps from R</a:t>
            </a:r>
            <a:r>
              <a:rPr lang="en-US" altLang="zh-TW" sz="3200" i="1" baseline="30000" dirty="0"/>
              <a:t>m</a:t>
            </a:r>
            <a:r>
              <a:rPr lang="en-US" altLang="zh-TW" sz="3200" i="1" dirty="0"/>
              <a:t> </a:t>
            </a:r>
            <a:r>
              <a:rPr lang="en-US" altLang="zh-TW" sz="3200" dirty="0"/>
              <a:t>to R</a:t>
            </a:r>
            <a:r>
              <a:rPr lang="en-US" altLang="zh-TW" sz="3200" i="1" baseline="30000" dirty="0"/>
              <a:t>n</a:t>
            </a:r>
            <a:r>
              <a:rPr lang="en-US" altLang="zh-TW" sz="3200" dirty="0"/>
              <a:t>, and </a:t>
            </a:r>
            <a:r>
              <a:rPr lang="en-US" altLang="zh-TW" sz="3200" i="1" dirty="0"/>
              <a:t>f </a:t>
            </a:r>
            <a:r>
              <a:rPr lang="en-US" altLang="zh-TW" sz="3200" dirty="0"/>
              <a:t>maps from R</a:t>
            </a:r>
            <a:r>
              <a:rPr lang="en-US" altLang="zh-TW" sz="3200" i="1" baseline="30000" dirty="0"/>
              <a:t>n</a:t>
            </a:r>
            <a:r>
              <a:rPr lang="en-US" altLang="zh-TW" sz="3200" i="1" dirty="0"/>
              <a:t> </a:t>
            </a:r>
            <a:r>
              <a:rPr lang="en-US" altLang="zh-TW" sz="3200" dirty="0"/>
              <a:t>to R . </a:t>
            </a:r>
          </a:p>
          <a:p>
            <a:pPr marL="0" indent="0">
              <a:buNone/>
            </a:pPr>
            <a:r>
              <a:rPr lang="en-US" altLang="zh-TW" sz="3200" dirty="0"/>
              <a:t>      If </a:t>
            </a:r>
            <a:r>
              <a:rPr lang="en-US" altLang="zh-TW" sz="3200" b="1" i="1" dirty="0"/>
              <a:t>y</a:t>
            </a:r>
            <a:r>
              <a:rPr lang="en-US" altLang="zh-TW" sz="3200" i="1" dirty="0"/>
              <a:t> </a:t>
            </a:r>
            <a:r>
              <a:rPr lang="en-US" altLang="zh-TW" sz="3200" dirty="0"/>
              <a:t>= </a:t>
            </a:r>
            <a:r>
              <a:rPr lang="en-US" altLang="zh-TW" sz="3200" i="1" dirty="0"/>
              <a:t>g</a:t>
            </a:r>
            <a:r>
              <a:rPr lang="en-US" altLang="zh-TW" sz="3200" dirty="0"/>
              <a:t>(</a:t>
            </a:r>
            <a:r>
              <a:rPr lang="en-US" altLang="zh-TW" sz="3200" b="1" i="1" dirty="0"/>
              <a:t>x</a:t>
            </a:r>
            <a:r>
              <a:rPr lang="en-US" altLang="zh-TW" sz="3200" dirty="0"/>
              <a:t>) and </a:t>
            </a:r>
            <a:r>
              <a:rPr lang="en-US" altLang="zh-TW" sz="3200" b="1" i="1" dirty="0"/>
              <a:t>z</a:t>
            </a:r>
            <a:r>
              <a:rPr lang="en-US" altLang="zh-TW" sz="3200" i="1" dirty="0"/>
              <a:t> </a:t>
            </a:r>
            <a:r>
              <a:rPr lang="en-US" altLang="zh-TW" sz="3200" dirty="0"/>
              <a:t>= </a:t>
            </a:r>
            <a:r>
              <a:rPr lang="en-US" altLang="zh-TW" sz="3200" i="1" dirty="0"/>
              <a:t>f</a:t>
            </a:r>
            <a:r>
              <a:rPr lang="en-US" altLang="zh-TW" sz="3200" dirty="0"/>
              <a:t>(</a:t>
            </a:r>
            <a:r>
              <a:rPr lang="en-US" altLang="zh-TW" sz="3200" b="1" i="1" dirty="0"/>
              <a:t>y</a:t>
            </a:r>
            <a:r>
              <a:rPr lang="en-US" altLang="zh-TW" sz="3200" dirty="0"/>
              <a:t>), then</a:t>
            </a: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E6C62D-3CF8-4C54-A5C5-1B0D2FAF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68C85E2-849F-4C31-B62D-3766F23F0ADF}"/>
                  </a:ext>
                </a:extLst>
              </p:cNvPr>
              <p:cNvSpPr txBox="1"/>
              <p:nvPr/>
            </p:nvSpPr>
            <p:spPr>
              <a:xfrm>
                <a:off x="5574219" y="3044385"/>
                <a:ext cx="2057400" cy="8918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68C85E2-849F-4C31-B62D-3766F23F0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19" y="3044385"/>
                <a:ext cx="2057400" cy="8918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95B9F18A-7064-4F54-830F-4FCC0730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65" y="6328121"/>
            <a:ext cx="3563300" cy="1382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600584B-5962-40F2-88C7-0265B44DEB1D}"/>
                  </a:ext>
                </a:extLst>
              </p:cNvPr>
              <p:cNvSpPr txBox="1"/>
              <p:nvPr/>
            </p:nvSpPr>
            <p:spPr>
              <a:xfrm>
                <a:off x="11040834" y="5966597"/>
                <a:ext cx="5340463" cy="2641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3200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1800"/>
                  </a:spcBef>
                </a:pPr>
                <a:endParaRPr lang="en-US" altLang="zh-TW" dirty="0">
                  <a:latin typeface="Arial" pitchFamily="34" charset="0"/>
                  <a:cs typeface="Arial" pitchFamily="34" charset="0"/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32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32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TW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2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600584B-5962-40F2-88C7-0265B44DE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834" y="5966597"/>
                <a:ext cx="5340463" cy="26412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2498FC19-C037-4DCA-B547-ED56CA5E6DDA}"/>
              </a:ext>
            </a:extLst>
          </p:cNvPr>
          <p:cNvGrpSpPr/>
          <p:nvPr/>
        </p:nvGrpSpPr>
        <p:grpSpPr>
          <a:xfrm>
            <a:off x="6940198" y="5450588"/>
            <a:ext cx="3903536" cy="3814661"/>
            <a:chOff x="7389152" y="5507927"/>
            <a:chExt cx="3903536" cy="3814661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A443643-3A83-4A9D-BB51-E407B3CAD1D9}"/>
                </a:ext>
              </a:extLst>
            </p:cNvPr>
            <p:cNvGrpSpPr/>
            <p:nvPr/>
          </p:nvGrpSpPr>
          <p:grpSpPr>
            <a:xfrm>
              <a:off x="7908131" y="5507927"/>
              <a:ext cx="2603255" cy="3699984"/>
              <a:chOff x="7412499" y="3546004"/>
              <a:chExt cx="3229193" cy="4946331"/>
            </a:xfrm>
          </p:grpSpPr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E7BF0D5B-D2CB-48CB-8CB0-D2E8636A2014}"/>
                  </a:ext>
                </a:extLst>
              </p:cNvPr>
              <p:cNvSpPr/>
              <p:nvPr/>
            </p:nvSpPr>
            <p:spPr>
              <a:xfrm>
                <a:off x="8419083" y="3546004"/>
                <a:ext cx="1216025" cy="1215390"/>
              </a:xfrm>
              <a:custGeom>
                <a:avLst/>
                <a:gdLst/>
                <a:ahLst/>
                <a:cxnLst/>
                <a:rect l="l" t="t" r="r" b="b"/>
                <a:pathLst>
                  <a:path w="1216025" h="1215389">
                    <a:moveTo>
                      <a:pt x="1037762" y="177634"/>
                    </a:moveTo>
                    <a:lnTo>
                      <a:pt x="1070076" y="212517"/>
                    </a:lnTo>
                    <a:lnTo>
                      <a:pt x="1099160" y="249216"/>
                    </a:lnTo>
                    <a:lnTo>
                      <a:pt x="1125011" y="287539"/>
                    </a:lnTo>
                    <a:lnTo>
                      <a:pt x="1147631" y="327295"/>
                    </a:lnTo>
                    <a:lnTo>
                      <a:pt x="1167020" y="368293"/>
                    </a:lnTo>
                    <a:lnTo>
                      <a:pt x="1183177" y="410343"/>
                    </a:lnTo>
                    <a:lnTo>
                      <a:pt x="1196103" y="453252"/>
                    </a:lnTo>
                    <a:lnTo>
                      <a:pt x="1205797" y="496830"/>
                    </a:lnTo>
                    <a:lnTo>
                      <a:pt x="1212260" y="540887"/>
                    </a:lnTo>
                    <a:lnTo>
                      <a:pt x="1215492" y="585229"/>
                    </a:lnTo>
                    <a:lnTo>
                      <a:pt x="1215492" y="629667"/>
                    </a:lnTo>
                    <a:lnTo>
                      <a:pt x="1212260" y="674010"/>
                    </a:lnTo>
                    <a:lnTo>
                      <a:pt x="1205797" y="718066"/>
                    </a:lnTo>
                    <a:lnTo>
                      <a:pt x="1196103" y="761645"/>
                    </a:lnTo>
                    <a:lnTo>
                      <a:pt x="1183177" y="804554"/>
                    </a:lnTo>
                    <a:lnTo>
                      <a:pt x="1167020" y="846603"/>
                    </a:lnTo>
                    <a:lnTo>
                      <a:pt x="1147631" y="887602"/>
                    </a:lnTo>
                    <a:lnTo>
                      <a:pt x="1125011" y="927358"/>
                    </a:lnTo>
                    <a:lnTo>
                      <a:pt x="1099160" y="965681"/>
                    </a:lnTo>
                    <a:lnTo>
                      <a:pt x="1070076" y="1002379"/>
                    </a:lnTo>
                    <a:lnTo>
                      <a:pt x="1037762" y="1037262"/>
                    </a:lnTo>
                    <a:lnTo>
                      <a:pt x="1002862" y="1069560"/>
                    </a:lnTo>
                    <a:lnTo>
                      <a:pt x="966146" y="1098627"/>
                    </a:lnTo>
                    <a:lnTo>
                      <a:pt x="927805" y="1124465"/>
                    </a:lnTo>
                    <a:lnTo>
                      <a:pt x="888029" y="1147073"/>
                    </a:lnTo>
                    <a:lnTo>
                      <a:pt x="847011" y="1166451"/>
                    </a:lnTo>
                    <a:lnTo>
                      <a:pt x="804941" y="1182600"/>
                    </a:lnTo>
                    <a:lnTo>
                      <a:pt x="762011" y="1195519"/>
                    </a:lnTo>
                    <a:lnTo>
                      <a:pt x="718412" y="1205208"/>
                    </a:lnTo>
                    <a:lnTo>
                      <a:pt x="674335" y="1211667"/>
                    </a:lnTo>
                    <a:lnTo>
                      <a:pt x="629971" y="1214897"/>
                    </a:lnTo>
                    <a:lnTo>
                      <a:pt x="585511" y="1214897"/>
                    </a:lnTo>
                    <a:lnTo>
                      <a:pt x="541147" y="1211667"/>
                    </a:lnTo>
                    <a:lnTo>
                      <a:pt x="497070" y="1205208"/>
                    </a:lnTo>
                    <a:lnTo>
                      <a:pt x="453471" y="1195519"/>
                    </a:lnTo>
                    <a:lnTo>
                      <a:pt x="410540" y="1182600"/>
                    </a:lnTo>
                    <a:lnTo>
                      <a:pt x="368471" y="1166451"/>
                    </a:lnTo>
                    <a:lnTo>
                      <a:pt x="327453" y="1147073"/>
                    </a:lnTo>
                    <a:lnTo>
                      <a:pt x="287677" y="1124465"/>
                    </a:lnTo>
                    <a:lnTo>
                      <a:pt x="249336" y="1098627"/>
                    </a:lnTo>
                    <a:lnTo>
                      <a:pt x="212620" y="1069560"/>
                    </a:lnTo>
                    <a:lnTo>
                      <a:pt x="177720" y="1037262"/>
                    </a:lnTo>
                    <a:lnTo>
                      <a:pt x="145407" y="1002379"/>
                    </a:lnTo>
                    <a:lnTo>
                      <a:pt x="116326" y="965681"/>
                    </a:lnTo>
                    <a:lnTo>
                      <a:pt x="90475" y="927358"/>
                    </a:lnTo>
                    <a:lnTo>
                      <a:pt x="67856" y="887602"/>
                    </a:lnTo>
                    <a:lnTo>
                      <a:pt x="48469" y="846603"/>
                    </a:lnTo>
                    <a:lnTo>
                      <a:pt x="32312" y="804554"/>
                    </a:lnTo>
                    <a:lnTo>
                      <a:pt x="19387" y="761645"/>
                    </a:lnTo>
                    <a:lnTo>
                      <a:pt x="9693" y="718066"/>
                    </a:lnTo>
                    <a:lnTo>
                      <a:pt x="3231" y="674010"/>
                    </a:lnTo>
                    <a:lnTo>
                      <a:pt x="0" y="629667"/>
                    </a:lnTo>
                    <a:lnTo>
                      <a:pt x="0" y="585229"/>
                    </a:lnTo>
                    <a:lnTo>
                      <a:pt x="3231" y="540887"/>
                    </a:lnTo>
                    <a:lnTo>
                      <a:pt x="9693" y="496830"/>
                    </a:lnTo>
                    <a:lnTo>
                      <a:pt x="19387" y="453252"/>
                    </a:lnTo>
                    <a:lnTo>
                      <a:pt x="32312" y="410343"/>
                    </a:lnTo>
                    <a:lnTo>
                      <a:pt x="48469" y="368293"/>
                    </a:lnTo>
                    <a:lnTo>
                      <a:pt x="67856" y="327295"/>
                    </a:lnTo>
                    <a:lnTo>
                      <a:pt x="90475" y="287539"/>
                    </a:lnTo>
                    <a:lnTo>
                      <a:pt x="116326" y="249216"/>
                    </a:lnTo>
                    <a:lnTo>
                      <a:pt x="145407" y="212517"/>
                    </a:lnTo>
                    <a:lnTo>
                      <a:pt x="177720" y="177634"/>
                    </a:lnTo>
                    <a:lnTo>
                      <a:pt x="212620" y="145337"/>
                    </a:lnTo>
                    <a:lnTo>
                      <a:pt x="249336" y="116270"/>
                    </a:lnTo>
                    <a:lnTo>
                      <a:pt x="287677" y="90432"/>
                    </a:lnTo>
                    <a:lnTo>
                      <a:pt x="327453" y="67824"/>
                    </a:lnTo>
                    <a:lnTo>
                      <a:pt x="368471" y="48445"/>
                    </a:lnTo>
                    <a:lnTo>
                      <a:pt x="410540" y="32297"/>
                    </a:lnTo>
                    <a:lnTo>
                      <a:pt x="453471" y="19378"/>
                    </a:lnTo>
                    <a:lnTo>
                      <a:pt x="497070" y="9689"/>
                    </a:lnTo>
                    <a:lnTo>
                      <a:pt x="541147" y="3229"/>
                    </a:lnTo>
                    <a:lnTo>
                      <a:pt x="585511" y="0"/>
                    </a:lnTo>
                    <a:lnTo>
                      <a:pt x="629971" y="0"/>
                    </a:lnTo>
                    <a:lnTo>
                      <a:pt x="674335" y="3229"/>
                    </a:lnTo>
                    <a:lnTo>
                      <a:pt x="718412" y="9689"/>
                    </a:lnTo>
                    <a:lnTo>
                      <a:pt x="762011" y="19378"/>
                    </a:lnTo>
                    <a:lnTo>
                      <a:pt x="804941" y="32297"/>
                    </a:lnTo>
                    <a:lnTo>
                      <a:pt x="847011" y="48445"/>
                    </a:lnTo>
                    <a:lnTo>
                      <a:pt x="888029" y="67824"/>
                    </a:lnTo>
                    <a:lnTo>
                      <a:pt x="927805" y="90432"/>
                    </a:lnTo>
                    <a:lnTo>
                      <a:pt x="966146" y="116270"/>
                    </a:lnTo>
                    <a:lnTo>
                      <a:pt x="1002862" y="145337"/>
                    </a:lnTo>
                    <a:lnTo>
                      <a:pt x="1037762" y="177634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0" name="object 4">
                <a:extLst>
                  <a:ext uri="{FF2B5EF4-FFF2-40B4-BE49-F238E27FC236}">
                    <a16:creationId xmlns:a16="http://schemas.microsoft.com/office/drawing/2014/main" id="{645F7915-1B88-418A-9F40-82591DA53A89}"/>
                  </a:ext>
                </a:extLst>
              </p:cNvPr>
              <p:cNvSpPr/>
              <p:nvPr/>
            </p:nvSpPr>
            <p:spPr>
              <a:xfrm>
                <a:off x="7412499" y="5432440"/>
                <a:ext cx="1216025" cy="1215390"/>
              </a:xfrm>
              <a:custGeom>
                <a:avLst/>
                <a:gdLst/>
                <a:ahLst/>
                <a:cxnLst/>
                <a:rect l="l" t="t" r="r" b="b"/>
                <a:pathLst>
                  <a:path w="1216025" h="1215390">
                    <a:moveTo>
                      <a:pt x="1037762" y="177634"/>
                    </a:moveTo>
                    <a:lnTo>
                      <a:pt x="1070075" y="212517"/>
                    </a:lnTo>
                    <a:lnTo>
                      <a:pt x="1099156" y="249216"/>
                    </a:lnTo>
                    <a:lnTo>
                      <a:pt x="1125007" y="287539"/>
                    </a:lnTo>
                    <a:lnTo>
                      <a:pt x="1147625" y="327295"/>
                    </a:lnTo>
                    <a:lnTo>
                      <a:pt x="1167013" y="368293"/>
                    </a:lnTo>
                    <a:lnTo>
                      <a:pt x="1183170" y="410343"/>
                    </a:lnTo>
                    <a:lnTo>
                      <a:pt x="1196095" y="453252"/>
                    </a:lnTo>
                    <a:lnTo>
                      <a:pt x="1205789" y="496830"/>
                    </a:lnTo>
                    <a:lnTo>
                      <a:pt x="1212251" y="540887"/>
                    </a:lnTo>
                    <a:lnTo>
                      <a:pt x="1215482" y="585229"/>
                    </a:lnTo>
                    <a:lnTo>
                      <a:pt x="1215482" y="629667"/>
                    </a:lnTo>
                    <a:lnTo>
                      <a:pt x="1212251" y="674010"/>
                    </a:lnTo>
                    <a:lnTo>
                      <a:pt x="1205789" y="718066"/>
                    </a:lnTo>
                    <a:lnTo>
                      <a:pt x="1196095" y="761645"/>
                    </a:lnTo>
                    <a:lnTo>
                      <a:pt x="1183170" y="804554"/>
                    </a:lnTo>
                    <a:lnTo>
                      <a:pt x="1167013" y="846603"/>
                    </a:lnTo>
                    <a:lnTo>
                      <a:pt x="1147625" y="887602"/>
                    </a:lnTo>
                    <a:lnTo>
                      <a:pt x="1125007" y="927358"/>
                    </a:lnTo>
                    <a:lnTo>
                      <a:pt x="1099156" y="965681"/>
                    </a:lnTo>
                    <a:lnTo>
                      <a:pt x="1070075" y="1002379"/>
                    </a:lnTo>
                    <a:lnTo>
                      <a:pt x="1037762" y="1037262"/>
                    </a:lnTo>
                    <a:lnTo>
                      <a:pt x="1002862" y="1069560"/>
                    </a:lnTo>
                    <a:lnTo>
                      <a:pt x="966146" y="1098627"/>
                    </a:lnTo>
                    <a:lnTo>
                      <a:pt x="927805" y="1124465"/>
                    </a:lnTo>
                    <a:lnTo>
                      <a:pt x="888029" y="1147073"/>
                    </a:lnTo>
                    <a:lnTo>
                      <a:pt x="847011" y="1166451"/>
                    </a:lnTo>
                    <a:lnTo>
                      <a:pt x="804941" y="1182600"/>
                    </a:lnTo>
                    <a:lnTo>
                      <a:pt x="762011" y="1195519"/>
                    </a:lnTo>
                    <a:lnTo>
                      <a:pt x="718412" y="1205208"/>
                    </a:lnTo>
                    <a:lnTo>
                      <a:pt x="674335" y="1211667"/>
                    </a:lnTo>
                    <a:lnTo>
                      <a:pt x="629971" y="1214897"/>
                    </a:lnTo>
                    <a:lnTo>
                      <a:pt x="585511" y="1214897"/>
                    </a:lnTo>
                    <a:lnTo>
                      <a:pt x="541147" y="1211667"/>
                    </a:lnTo>
                    <a:lnTo>
                      <a:pt x="497070" y="1205208"/>
                    </a:lnTo>
                    <a:lnTo>
                      <a:pt x="453471" y="1195519"/>
                    </a:lnTo>
                    <a:lnTo>
                      <a:pt x="410540" y="1182600"/>
                    </a:lnTo>
                    <a:lnTo>
                      <a:pt x="368471" y="1166451"/>
                    </a:lnTo>
                    <a:lnTo>
                      <a:pt x="327453" y="1147073"/>
                    </a:lnTo>
                    <a:lnTo>
                      <a:pt x="287677" y="1124465"/>
                    </a:lnTo>
                    <a:lnTo>
                      <a:pt x="249336" y="1098627"/>
                    </a:lnTo>
                    <a:lnTo>
                      <a:pt x="212620" y="1069560"/>
                    </a:lnTo>
                    <a:lnTo>
                      <a:pt x="177720" y="1037262"/>
                    </a:lnTo>
                    <a:lnTo>
                      <a:pt x="145407" y="1002379"/>
                    </a:lnTo>
                    <a:lnTo>
                      <a:pt x="116326" y="965681"/>
                    </a:lnTo>
                    <a:lnTo>
                      <a:pt x="90475" y="927358"/>
                    </a:lnTo>
                    <a:lnTo>
                      <a:pt x="67856" y="887602"/>
                    </a:lnTo>
                    <a:lnTo>
                      <a:pt x="48469" y="846603"/>
                    </a:lnTo>
                    <a:lnTo>
                      <a:pt x="32312" y="804554"/>
                    </a:lnTo>
                    <a:lnTo>
                      <a:pt x="19387" y="761645"/>
                    </a:lnTo>
                    <a:lnTo>
                      <a:pt x="9693" y="718066"/>
                    </a:lnTo>
                    <a:lnTo>
                      <a:pt x="3231" y="674010"/>
                    </a:lnTo>
                    <a:lnTo>
                      <a:pt x="0" y="629667"/>
                    </a:lnTo>
                    <a:lnTo>
                      <a:pt x="0" y="585229"/>
                    </a:lnTo>
                    <a:lnTo>
                      <a:pt x="3231" y="540887"/>
                    </a:lnTo>
                    <a:lnTo>
                      <a:pt x="9693" y="496830"/>
                    </a:lnTo>
                    <a:lnTo>
                      <a:pt x="19387" y="453252"/>
                    </a:lnTo>
                    <a:lnTo>
                      <a:pt x="32312" y="410343"/>
                    </a:lnTo>
                    <a:lnTo>
                      <a:pt x="48469" y="368293"/>
                    </a:lnTo>
                    <a:lnTo>
                      <a:pt x="67856" y="327295"/>
                    </a:lnTo>
                    <a:lnTo>
                      <a:pt x="90475" y="287539"/>
                    </a:lnTo>
                    <a:lnTo>
                      <a:pt x="116326" y="249216"/>
                    </a:lnTo>
                    <a:lnTo>
                      <a:pt x="145407" y="212517"/>
                    </a:lnTo>
                    <a:lnTo>
                      <a:pt x="177720" y="177634"/>
                    </a:lnTo>
                    <a:lnTo>
                      <a:pt x="212620" y="145337"/>
                    </a:lnTo>
                    <a:lnTo>
                      <a:pt x="249336" y="116270"/>
                    </a:lnTo>
                    <a:lnTo>
                      <a:pt x="287677" y="90432"/>
                    </a:lnTo>
                    <a:lnTo>
                      <a:pt x="327453" y="67824"/>
                    </a:lnTo>
                    <a:lnTo>
                      <a:pt x="368471" y="48445"/>
                    </a:lnTo>
                    <a:lnTo>
                      <a:pt x="410540" y="32297"/>
                    </a:lnTo>
                    <a:lnTo>
                      <a:pt x="453471" y="19378"/>
                    </a:lnTo>
                    <a:lnTo>
                      <a:pt x="497070" y="9689"/>
                    </a:lnTo>
                    <a:lnTo>
                      <a:pt x="541147" y="3229"/>
                    </a:lnTo>
                    <a:lnTo>
                      <a:pt x="585511" y="0"/>
                    </a:lnTo>
                    <a:lnTo>
                      <a:pt x="629971" y="0"/>
                    </a:lnTo>
                    <a:lnTo>
                      <a:pt x="674335" y="3229"/>
                    </a:lnTo>
                    <a:lnTo>
                      <a:pt x="718412" y="9689"/>
                    </a:lnTo>
                    <a:lnTo>
                      <a:pt x="762011" y="19378"/>
                    </a:lnTo>
                    <a:lnTo>
                      <a:pt x="804941" y="32297"/>
                    </a:lnTo>
                    <a:lnTo>
                      <a:pt x="847011" y="48445"/>
                    </a:lnTo>
                    <a:lnTo>
                      <a:pt x="888029" y="67824"/>
                    </a:lnTo>
                    <a:lnTo>
                      <a:pt x="927805" y="90432"/>
                    </a:lnTo>
                    <a:lnTo>
                      <a:pt x="966146" y="116270"/>
                    </a:lnTo>
                    <a:lnTo>
                      <a:pt x="1002862" y="145337"/>
                    </a:lnTo>
                    <a:lnTo>
                      <a:pt x="1037762" y="177634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bject 5">
                    <a:extLst>
                      <a:ext uri="{FF2B5EF4-FFF2-40B4-BE49-F238E27FC236}">
                        <a16:creationId xmlns:a16="http://schemas.microsoft.com/office/drawing/2014/main" id="{42271A1C-5DEC-4AF6-A008-B05F6F78D85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6249" y="5643482"/>
                    <a:ext cx="347981" cy="676324"/>
                  </a:xfrm>
                  <a:prstGeom prst="rect">
                    <a:avLst/>
                  </a:prstGeom>
                </p:spPr>
                <p:txBody>
                  <a:bodyPr vert="horz" wrap="square" lIns="0" tIns="13335" rIns="0" bIns="0" rtlCol="0">
                    <a:spAutoFit/>
                  </a:bodyPr>
                  <a:lstStyle/>
                  <a:p>
                    <a:pPr marL="12700"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TW" altLang="en-US" sz="3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sz="2800" dirty="0">
                      <a:latin typeface="Chaparral Pro Light" panose="02060403030505090203" pitchFamily="18" charset="0"/>
                      <a:cs typeface="Arial Black"/>
                    </a:endParaRPr>
                  </a:p>
                </p:txBody>
              </p:sp>
            </mc:Choice>
            <mc:Fallback xmlns="">
              <p:sp>
                <p:nvSpPr>
                  <p:cNvPr id="11" name="object 5">
                    <a:extLst>
                      <a:ext uri="{FF2B5EF4-FFF2-40B4-BE49-F238E27FC236}">
                        <a16:creationId xmlns:a16="http://schemas.microsoft.com/office/drawing/2014/main" id="{42271A1C-5DEC-4AF6-A008-B05F6F78D8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6249" y="5643482"/>
                    <a:ext cx="347981" cy="67632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50305239-137B-4AE4-BC53-57044FAD595A}"/>
                  </a:ext>
                </a:extLst>
              </p:cNvPr>
              <p:cNvSpPr/>
              <p:nvPr/>
            </p:nvSpPr>
            <p:spPr>
              <a:xfrm>
                <a:off x="8306500" y="5056126"/>
                <a:ext cx="238760" cy="447675"/>
              </a:xfrm>
              <a:custGeom>
                <a:avLst/>
                <a:gdLst/>
                <a:ahLst/>
                <a:cxnLst/>
                <a:rect l="l" t="t" r="r" b="b"/>
                <a:pathLst>
                  <a:path w="238760" h="447675">
                    <a:moveTo>
                      <a:pt x="0" y="447282"/>
                    </a:moveTo>
                    <a:lnTo>
                      <a:pt x="238665" y="0"/>
                    </a:lnTo>
                  </a:path>
                </a:pathLst>
              </a:custGeom>
              <a:ln w="41936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3" name="object 7">
                <a:extLst>
                  <a:ext uri="{FF2B5EF4-FFF2-40B4-BE49-F238E27FC236}">
                    <a16:creationId xmlns:a16="http://schemas.microsoft.com/office/drawing/2014/main" id="{6CC6F17A-1059-41F7-9717-A5A02DDF9739}"/>
                  </a:ext>
                </a:extLst>
              </p:cNvPr>
              <p:cNvSpPr/>
              <p:nvPr/>
            </p:nvSpPr>
            <p:spPr>
              <a:xfrm>
                <a:off x="8434152" y="4760214"/>
                <a:ext cx="26924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9240" h="355600">
                    <a:moveTo>
                      <a:pt x="268922" y="0"/>
                    </a:moveTo>
                    <a:lnTo>
                      <a:pt x="0" y="236727"/>
                    </a:lnTo>
                    <a:lnTo>
                      <a:pt x="222046" y="355091"/>
                    </a:lnTo>
                    <a:lnTo>
                      <a:pt x="2689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4" name="object 8">
                <a:extLst>
                  <a:ext uri="{FF2B5EF4-FFF2-40B4-BE49-F238E27FC236}">
                    <a16:creationId xmlns:a16="http://schemas.microsoft.com/office/drawing/2014/main" id="{F8DCB503-C520-41FB-99BD-A19D3278A2FC}"/>
                  </a:ext>
                </a:extLst>
              </p:cNvPr>
              <p:cNvSpPr/>
              <p:nvPr/>
            </p:nvSpPr>
            <p:spPr>
              <a:xfrm>
                <a:off x="8434147" y="4760215"/>
                <a:ext cx="26924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9240" h="355600">
                    <a:moveTo>
                      <a:pt x="268917" y="0"/>
                    </a:moveTo>
                    <a:lnTo>
                      <a:pt x="0" y="236726"/>
                    </a:lnTo>
                    <a:lnTo>
                      <a:pt x="222039" y="355094"/>
                    </a:lnTo>
                    <a:lnTo>
                      <a:pt x="268917" y="0"/>
                    </a:lnTo>
                    <a:close/>
                  </a:path>
                </a:pathLst>
              </a:custGeom>
              <a:solidFill>
                <a:srgbClr val="FF0000"/>
              </a:solidFill>
              <a:ln w="4193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5" name="object 9">
                <a:extLst>
                  <a:ext uri="{FF2B5EF4-FFF2-40B4-BE49-F238E27FC236}">
                    <a16:creationId xmlns:a16="http://schemas.microsoft.com/office/drawing/2014/main" id="{F4CC9631-8B10-4F99-8C05-BBCCC4DB8AF2}"/>
                  </a:ext>
                </a:extLst>
              </p:cNvPr>
              <p:cNvSpPr/>
              <p:nvPr/>
            </p:nvSpPr>
            <p:spPr>
              <a:xfrm>
                <a:off x="7412499" y="7276945"/>
                <a:ext cx="1216025" cy="1215390"/>
              </a:xfrm>
              <a:custGeom>
                <a:avLst/>
                <a:gdLst/>
                <a:ahLst/>
                <a:cxnLst/>
                <a:rect l="l" t="t" r="r" b="b"/>
                <a:pathLst>
                  <a:path w="1216025" h="1215390">
                    <a:moveTo>
                      <a:pt x="1037762" y="177644"/>
                    </a:moveTo>
                    <a:lnTo>
                      <a:pt x="1070075" y="212529"/>
                    </a:lnTo>
                    <a:lnTo>
                      <a:pt x="1099156" y="249229"/>
                    </a:lnTo>
                    <a:lnTo>
                      <a:pt x="1125007" y="287553"/>
                    </a:lnTo>
                    <a:lnTo>
                      <a:pt x="1147625" y="327309"/>
                    </a:lnTo>
                    <a:lnTo>
                      <a:pt x="1167013" y="368308"/>
                    </a:lnTo>
                    <a:lnTo>
                      <a:pt x="1183170" y="410357"/>
                    </a:lnTo>
                    <a:lnTo>
                      <a:pt x="1196095" y="453265"/>
                    </a:lnTo>
                    <a:lnTo>
                      <a:pt x="1205789" y="496843"/>
                    </a:lnTo>
                    <a:lnTo>
                      <a:pt x="1212251" y="540898"/>
                    </a:lnTo>
                    <a:lnTo>
                      <a:pt x="1215482" y="585239"/>
                    </a:lnTo>
                    <a:lnTo>
                      <a:pt x="1215482" y="629676"/>
                    </a:lnTo>
                    <a:lnTo>
                      <a:pt x="1212251" y="674018"/>
                    </a:lnTo>
                    <a:lnTo>
                      <a:pt x="1205789" y="718073"/>
                    </a:lnTo>
                    <a:lnTo>
                      <a:pt x="1196095" y="761650"/>
                    </a:lnTo>
                    <a:lnTo>
                      <a:pt x="1183170" y="804559"/>
                    </a:lnTo>
                    <a:lnTo>
                      <a:pt x="1167013" y="846608"/>
                    </a:lnTo>
                    <a:lnTo>
                      <a:pt x="1147625" y="887606"/>
                    </a:lnTo>
                    <a:lnTo>
                      <a:pt x="1125007" y="927363"/>
                    </a:lnTo>
                    <a:lnTo>
                      <a:pt x="1099156" y="965687"/>
                    </a:lnTo>
                    <a:lnTo>
                      <a:pt x="1070075" y="1002387"/>
                    </a:lnTo>
                    <a:lnTo>
                      <a:pt x="1037762" y="1037272"/>
                    </a:lnTo>
                    <a:lnTo>
                      <a:pt x="1002862" y="1069571"/>
                    </a:lnTo>
                    <a:lnTo>
                      <a:pt x="966146" y="1098640"/>
                    </a:lnTo>
                    <a:lnTo>
                      <a:pt x="927805" y="1124479"/>
                    </a:lnTo>
                    <a:lnTo>
                      <a:pt x="888029" y="1147088"/>
                    </a:lnTo>
                    <a:lnTo>
                      <a:pt x="847011" y="1166468"/>
                    </a:lnTo>
                    <a:lnTo>
                      <a:pt x="804941" y="1182617"/>
                    </a:lnTo>
                    <a:lnTo>
                      <a:pt x="762011" y="1195537"/>
                    </a:lnTo>
                    <a:lnTo>
                      <a:pt x="718412" y="1205226"/>
                    </a:lnTo>
                    <a:lnTo>
                      <a:pt x="674335" y="1211686"/>
                    </a:lnTo>
                    <a:lnTo>
                      <a:pt x="629971" y="1214916"/>
                    </a:lnTo>
                    <a:lnTo>
                      <a:pt x="585511" y="1214916"/>
                    </a:lnTo>
                    <a:lnTo>
                      <a:pt x="541147" y="1211686"/>
                    </a:lnTo>
                    <a:lnTo>
                      <a:pt x="497070" y="1205226"/>
                    </a:lnTo>
                    <a:lnTo>
                      <a:pt x="453471" y="1195537"/>
                    </a:lnTo>
                    <a:lnTo>
                      <a:pt x="410540" y="1182617"/>
                    </a:lnTo>
                    <a:lnTo>
                      <a:pt x="368471" y="1166468"/>
                    </a:lnTo>
                    <a:lnTo>
                      <a:pt x="327453" y="1147088"/>
                    </a:lnTo>
                    <a:lnTo>
                      <a:pt x="287677" y="1124479"/>
                    </a:lnTo>
                    <a:lnTo>
                      <a:pt x="249336" y="1098640"/>
                    </a:lnTo>
                    <a:lnTo>
                      <a:pt x="212620" y="1069571"/>
                    </a:lnTo>
                    <a:lnTo>
                      <a:pt x="177720" y="1037272"/>
                    </a:lnTo>
                    <a:lnTo>
                      <a:pt x="145407" y="1002387"/>
                    </a:lnTo>
                    <a:lnTo>
                      <a:pt x="116326" y="965687"/>
                    </a:lnTo>
                    <a:lnTo>
                      <a:pt x="90475" y="927363"/>
                    </a:lnTo>
                    <a:lnTo>
                      <a:pt x="67856" y="887606"/>
                    </a:lnTo>
                    <a:lnTo>
                      <a:pt x="48469" y="846608"/>
                    </a:lnTo>
                    <a:lnTo>
                      <a:pt x="32312" y="804559"/>
                    </a:lnTo>
                    <a:lnTo>
                      <a:pt x="19387" y="761650"/>
                    </a:lnTo>
                    <a:lnTo>
                      <a:pt x="9693" y="718073"/>
                    </a:lnTo>
                    <a:lnTo>
                      <a:pt x="3231" y="674018"/>
                    </a:lnTo>
                    <a:lnTo>
                      <a:pt x="0" y="629676"/>
                    </a:lnTo>
                    <a:lnTo>
                      <a:pt x="0" y="585239"/>
                    </a:lnTo>
                    <a:lnTo>
                      <a:pt x="3231" y="540898"/>
                    </a:lnTo>
                    <a:lnTo>
                      <a:pt x="9693" y="496843"/>
                    </a:lnTo>
                    <a:lnTo>
                      <a:pt x="19387" y="453265"/>
                    </a:lnTo>
                    <a:lnTo>
                      <a:pt x="32312" y="410357"/>
                    </a:lnTo>
                    <a:lnTo>
                      <a:pt x="48469" y="368308"/>
                    </a:lnTo>
                    <a:lnTo>
                      <a:pt x="67856" y="327309"/>
                    </a:lnTo>
                    <a:lnTo>
                      <a:pt x="90475" y="287553"/>
                    </a:lnTo>
                    <a:lnTo>
                      <a:pt x="116326" y="249229"/>
                    </a:lnTo>
                    <a:lnTo>
                      <a:pt x="145407" y="212529"/>
                    </a:lnTo>
                    <a:lnTo>
                      <a:pt x="177720" y="177644"/>
                    </a:lnTo>
                    <a:lnTo>
                      <a:pt x="212620" y="145345"/>
                    </a:lnTo>
                    <a:lnTo>
                      <a:pt x="249336" y="116276"/>
                    </a:lnTo>
                    <a:lnTo>
                      <a:pt x="287677" y="90437"/>
                    </a:lnTo>
                    <a:lnTo>
                      <a:pt x="327453" y="67827"/>
                    </a:lnTo>
                    <a:lnTo>
                      <a:pt x="368471" y="48448"/>
                    </a:lnTo>
                    <a:lnTo>
                      <a:pt x="410540" y="32298"/>
                    </a:lnTo>
                    <a:lnTo>
                      <a:pt x="453471" y="19379"/>
                    </a:lnTo>
                    <a:lnTo>
                      <a:pt x="497070" y="9689"/>
                    </a:lnTo>
                    <a:lnTo>
                      <a:pt x="541147" y="3229"/>
                    </a:lnTo>
                    <a:lnTo>
                      <a:pt x="585511" y="0"/>
                    </a:lnTo>
                    <a:lnTo>
                      <a:pt x="629971" y="0"/>
                    </a:lnTo>
                    <a:lnTo>
                      <a:pt x="674335" y="3229"/>
                    </a:lnTo>
                    <a:lnTo>
                      <a:pt x="718412" y="9689"/>
                    </a:lnTo>
                    <a:lnTo>
                      <a:pt x="762011" y="19379"/>
                    </a:lnTo>
                    <a:lnTo>
                      <a:pt x="804941" y="32298"/>
                    </a:lnTo>
                    <a:lnTo>
                      <a:pt x="847011" y="48448"/>
                    </a:lnTo>
                    <a:lnTo>
                      <a:pt x="888029" y="67827"/>
                    </a:lnTo>
                    <a:lnTo>
                      <a:pt x="927805" y="90437"/>
                    </a:lnTo>
                    <a:lnTo>
                      <a:pt x="966146" y="116276"/>
                    </a:lnTo>
                    <a:lnTo>
                      <a:pt x="1002862" y="145345"/>
                    </a:lnTo>
                    <a:lnTo>
                      <a:pt x="1037762" y="177644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bject 10">
                    <a:extLst>
                      <a:ext uri="{FF2B5EF4-FFF2-40B4-BE49-F238E27FC236}">
                        <a16:creationId xmlns:a16="http://schemas.microsoft.com/office/drawing/2014/main" id="{D6BFBDDC-FF9D-417F-9314-C504C8B40568}"/>
                      </a:ext>
                    </a:extLst>
                  </p:cNvPr>
                  <p:cNvSpPr txBox="1"/>
                  <p:nvPr/>
                </p:nvSpPr>
                <p:spPr>
                  <a:xfrm>
                    <a:off x="7846249" y="7497710"/>
                    <a:ext cx="347981" cy="674609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>
                      <a:spcBef>
                        <a:spcPts val="9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altLang="zh-TW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altLang="zh-TW" sz="3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ar-AE" altLang="zh-TW" sz="3200" dirty="0">
                      <a:latin typeface="Chaparral Pro Light" panose="02060403030505090203" pitchFamily="18" charset="0"/>
                      <a:cs typeface="Arial Black"/>
                    </a:endParaRPr>
                  </a:p>
                </p:txBody>
              </p:sp>
            </mc:Choice>
            <mc:Fallback xmlns="">
              <p:sp>
                <p:nvSpPr>
                  <p:cNvPr id="16" name="object 10">
                    <a:extLst>
                      <a:ext uri="{FF2B5EF4-FFF2-40B4-BE49-F238E27FC236}">
                        <a16:creationId xmlns:a16="http://schemas.microsoft.com/office/drawing/2014/main" id="{D6BFBDDC-FF9D-417F-9314-C504C8B405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6249" y="7497710"/>
                    <a:ext cx="347981" cy="67460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bject 11">
                <a:extLst>
                  <a:ext uri="{FF2B5EF4-FFF2-40B4-BE49-F238E27FC236}">
                    <a16:creationId xmlns:a16="http://schemas.microsoft.com/office/drawing/2014/main" id="{E9CC3A7E-5BEC-463F-A1AB-98498B7F1C6A}"/>
                  </a:ext>
                </a:extLst>
              </p:cNvPr>
              <p:cNvSpPr/>
              <p:nvPr/>
            </p:nvSpPr>
            <p:spPr>
              <a:xfrm>
                <a:off x="8020240" y="7062757"/>
                <a:ext cx="0" cy="213995"/>
              </a:xfrm>
              <a:custGeom>
                <a:avLst/>
                <a:gdLst/>
                <a:ahLst/>
                <a:cxnLst/>
                <a:rect l="l" t="t" r="r" b="b"/>
                <a:pathLst>
                  <a:path h="213995">
                    <a:moveTo>
                      <a:pt x="0" y="213796"/>
                    </a:moveTo>
                    <a:lnTo>
                      <a:pt x="0" y="0"/>
                    </a:lnTo>
                  </a:path>
                </a:pathLst>
              </a:custGeom>
              <a:ln w="4194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8" name="object 12">
                <a:extLst>
                  <a:ext uri="{FF2B5EF4-FFF2-40B4-BE49-F238E27FC236}">
                    <a16:creationId xmlns:a16="http://schemas.microsoft.com/office/drawing/2014/main" id="{9832BE3C-3EF5-4D94-B563-65147717C3E8}"/>
                  </a:ext>
                </a:extLst>
              </p:cNvPr>
              <p:cNvSpPr/>
              <p:nvPr/>
            </p:nvSpPr>
            <p:spPr>
              <a:xfrm>
                <a:off x="7894428" y="6727394"/>
                <a:ext cx="25209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252095" h="335915">
                    <a:moveTo>
                      <a:pt x="125818" y="0"/>
                    </a:moveTo>
                    <a:lnTo>
                      <a:pt x="0" y="335368"/>
                    </a:lnTo>
                    <a:lnTo>
                      <a:pt x="251637" y="335368"/>
                    </a:lnTo>
                    <a:lnTo>
                      <a:pt x="1258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19" name="object 13">
                <a:extLst>
                  <a:ext uri="{FF2B5EF4-FFF2-40B4-BE49-F238E27FC236}">
                    <a16:creationId xmlns:a16="http://schemas.microsoft.com/office/drawing/2014/main" id="{5CD565DA-E303-4E89-B536-8443BA423E5C}"/>
                  </a:ext>
                </a:extLst>
              </p:cNvPr>
              <p:cNvSpPr/>
              <p:nvPr/>
            </p:nvSpPr>
            <p:spPr>
              <a:xfrm>
                <a:off x="7894418" y="6727391"/>
                <a:ext cx="25209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252095" h="335915">
                    <a:moveTo>
                      <a:pt x="125822" y="0"/>
                    </a:moveTo>
                    <a:lnTo>
                      <a:pt x="0" y="335366"/>
                    </a:lnTo>
                    <a:lnTo>
                      <a:pt x="251645" y="335366"/>
                    </a:lnTo>
                    <a:lnTo>
                      <a:pt x="125822" y="0"/>
                    </a:lnTo>
                    <a:close/>
                  </a:path>
                </a:pathLst>
              </a:custGeom>
              <a:solidFill>
                <a:srgbClr val="FF0000"/>
              </a:solidFill>
              <a:ln w="4193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0" name="object 14">
                <a:extLst>
                  <a:ext uri="{FF2B5EF4-FFF2-40B4-BE49-F238E27FC236}">
                    <a16:creationId xmlns:a16="http://schemas.microsoft.com/office/drawing/2014/main" id="{96F5B5C0-0A33-4C5C-8DE6-C7347B3A07BB}"/>
                  </a:ext>
                </a:extLst>
              </p:cNvPr>
              <p:cNvSpPr/>
              <p:nvPr/>
            </p:nvSpPr>
            <p:spPr>
              <a:xfrm>
                <a:off x="9425667" y="5432440"/>
                <a:ext cx="1216025" cy="1215390"/>
              </a:xfrm>
              <a:custGeom>
                <a:avLst/>
                <a:gdLst/>
                <a:ahLst/>
                <a:cxnLst/>
                <a:rect l="l" t="t" r="r" b="b"/>
                <a:pathLst>
                  <a:path w="1216025" h="1215390">
                    <a:moveTo>
                      <a:pt x="1037762" y="177634"/>
                    </a:moveTo>
                    <a:lnTo>
                      <a:pt x="1070076" y="212517"/>
                    </a:lnTo>
                    <a:lnTo>
                      <a:pt x="1099160" y="249216"/>
                    </a:lnTo>
                    <a:lnTo>
                      <a:pt x="1125011" y="287539"/>
                    </a:lnTo>
                    <a:lnTo>
                      <a:pt x="1147631" y="327295"/>
                    </a:lnTo>
                    <a:lnTo>
                      <a:pt x="1167020" y="368293"/>
                    </a:lnTo>
                    <a:lnTo>
                      <a:pt x="1183177" y="410343"/>
                    </a:lnTo>
                    <a:lnTo>
                      <a:pt x="1196103" y="453252"/>
                    </a:lnTo>
                    <a:lnTo>
                      <a:pt x="1205797" y="496830"/>
                    </a:lnTo>
                    <a:lnTo>
                      <a:pt x="1212260" y="540887"/>
                    </a:lnTo>
                    <a:lnTo>
                      <a:pt x="1215492" y="585229"/>
                    </a:lnTo>
                    <a:lnTo>
                      <a:pt x="1215492" y="629667"/>
                    </a:lnTo>
                    <a:lnTo>
                      <a:pt x="1212260" y="674010"/>
                    </a:lnTo>
                    <a:lnTo>
                      <a:pt x="1205797" y="718066"/>
                    </a:lnTo>
                    <a:lnTo>
                      <a:pt x="1196103" y="761645"/>
                    </a:lnTo>
                    <a:lnTo>
                      <a:pt x="1183177" y="804554"/>
                    </a:lnTo>
                    <a:lnTo>
                      <a:pt x="1167020" y="846603"/>
                    </a:lnTo>
                    <a:lnTo>
                      <a:pt x="1147631" y="887602"/>
                    </a:lnTo>
                    <a:lnTo>
                      <a:pt x="1125011" y="927358"/>
                    </a:lnTo>
                    <a:lnTo>
                      <a:pt x="1099160" y="965681"/>
                    </a:lnTo>
                    <a:lnTo>
                      <a:pt x="1070076" y="1002379"/>
                    </a:lnTo>
                    <a:lnTo>
                      <a:pt x="1037762" y="1037262"/>
                    </a:lnTo>
                    <a:lnTo>
                      <a:pt x="1002860" y="1069560"/>
                    </a:lnTo>
                    <a:lnTo>
                      <a:pt x="966142" y="1098627"/>
                    </a:lnTo>
                    <a:lnTo>
                      <a:pt x="927800" y="1124465"/>
                    </a:lnTo>
                    <a:lnTo>
                      <a:pt x="888024" y="1147073"/>
                    </a:lnTo>
                    <a:lnTo>
                      <a:pt x="847006" y="1166451"/>
                    </a:lnTo>
                    <a:lnTo>
                      <a:pt x="804937" y="1182600"/>
                    </a:lnTo>
                    <a:lnTo>
                      <a:pt x="762008" y="1195519"/>
                    </a:lnTo>
                    <a:lnTo>
                      <a:pt x="718409" y="1205208"/>
                    </a:lnTo>
                    <a:lnTo>
                      <a:pt x="674333" y="1211667"/>
                    </a:lnTo>
                    <a:lnTo>
                      <a:pt x="629970" y="1214897"/>
                    </a:lnTo>
                    <a:lnTo>
                      <a:pt x="585512" y="1214897"/>
                    </a:lnTo>
                    <a:lnTo>
                      <a:pt x="541149" y="1211667"/>
                    </a:lnTo>
                    <a:lnTo>
                      <a:pt x="497073" y="1205208"/>
                    </a:lnTo>
                    <a:lnTo>
                      <a:pt x="453474" y="1195519"/>
                    </a:lnTo>
                    <a:lnTo>
                      <a:pt x="410545" y="1182600"/>
                    </a:lnTo>
                    <a:lnTo>
                      <a:pt x="368476" y="1166451"/>
                    </a:lnTo>
                    <a:lnTo>
                      <a:pt x="327457" y="1147073"/>
                    </a:lnTo>
                    <a:lnTo>
                      <a:pt x="287682" y="1124465"/>
                    </a:lnTo>
                    <a:lnTo>
                      <a:pt x="249339" y="1098627"/>
                    </a:lnTo>
                    <a:lnTo>
                      <a:pt x="212622" y="1069560"/>
                    </a:lnTo>
                    <a:lnTo>
                      <a:pt x="177720" y="1037262"/>
                    </a:lnTo>
                    <a:lnTo>
                      <a:pt x="145407" y="1002379"/>
                    </a:lnTo>
                    <a:lnTo>
                      <a:pt x="116326" y="965681"/>
                    </a:lnTo>
                    <a:lnTo>
                      <a:pt x="90475" y="927358"/>
                    </a:lnTo>
                    <a:lnTo>
                      <a:pt x="67856" y="887602"/>
                    </a:lnTo>
                    <a:lnTo>
                      <a:pt x="48469" y="846603"/>
                    </a:lnTo>
                    <a:lnTo>
                      <a:pt x="32312" y="804554"/>
                    </a:lnTo>
                    <a:lnTo>
                      <a:pt x="19387" y="761645"/>
                    </a:lnTo>
                    <a:lnTo>
                      <a:pt x="9693" y="718066"/>
                    </a:lnTo>
                    <a:lnTo>
                      <a:pt x="3231" y="674010"/>
                    </a:lnTo>
                    <a:lnTo>
                      <a:pt x="0" y="629667"/>
                    </a:lnTo>
                    <a:lnTo>
                      <a:pt x="0" y="585229"/>
                    </a:lnTo>
                    <a:lnTo>
                      <a:pt x="3231" y="540887"/>
                    </a:lnTo>
                    <a:lnTo>
                      <a:pt x="9693" y="496830"/>
                    </a:lnTo>
                    <a:lnTo>
                      <a:pt x="19387" y="453252"/>
                    </a:lnTo>
                    <a:lnTo>
                      <a:pt x="32312" y="410343"/>
                    </a:lnTo>
                    <a:lnTo>
                      <a:pt x="48469" y="368293"/>
                    </a:lnTo>
                    <a:lnTo>
                      <a:pt x="67856" y="327295"/>
                    </a:lnTo>
                    <a:lnTo>
                      <a:pt x="90475" y="287539"/>
                    </a:lnTo>
                    <a:lnTo>
                      <a:pt x="116326" y="249216"/>
                    </a:lnTo>
                    <a:lnTo>
                      <a:pt x="145407" y="212517"/>
                    </a:lnTo>
                    <a:lnTo>
                      <a:pt x="177720" y="177634"/>
                    </a:lnTo>
                    <a:lnTo>
                      <a:pt x="212622" y="145337"/>
                    </a:lnTo>
                    <a:lnTo>
                      <a:pt x="249339" y="116270"/>
                    </a:lnTo>
                    <a:lnTo>
                      <a:pt x="287682" y="90432"/>
                    </a:lnTo>
                    <a:lnTo>
                      <a:pt x="327457" y="67824"/>
                    </a:lnTo>
                    <a:lnTo>
                      <a:pt x="368476" y="48445"/>
                    </a:lnTo>
                    <a:lnTo>
                      <a:pt x="410545" y="32297"/>
                    </a:lnTo>
                    <a:lnTo>
                      <a:pt x="453474" y="19378"/>
                    </a:lnTo>
                    <a:lnTo>
                      <a:pt x="497073" y="9689"/>
                    </a:lnTo>
                    <a:lnTo>
                      <a:pt x="541149" y="3229"/>
                    </a:lnTo>
                    <a:lnTo>
                      <a:pt x="585512" y="0"/>
                    </a:lnTo>
                    <a:lnTo>
                      <a:pt x="629970" y="0"/>
                    </a:lnTo>
                    <a:lnTo>
                      <a:pt x="674333" y="3229"/>
                    </a:lnTo>
                    <a:lnTo>
                      <a:pt x="718409" y="9689"/>
                    </a:lnTo>
                    <a:lnTo>
                      <a:pt x="762008" y="19378"/>
                    </a:lnTo>
                    <a:lnTo>
                      <a:pt x="804937" y="32297"/>
                    </a:lnTo>
                    <a:lnTo>
                      <a:pt x="847006" y="48445"/>
                    </a:lnTo>
                    <a:lnTo>
                      <a:pt x="888024" y="67824"/>
                    </a:lnTo>
                    <a:lnTo>
                      <a:pt x="927800" y="90432"/>
                    </a:lnTo>
                    <a:lnTo>
                      <a:pt x="966142" y="116270"/>
                    </a:lnTo>
                    <a:lnTo>
                      <a:pt x="1002860" y="145337"/>
                    </a:lnTo>
                    <a:lnTo>
                      <a:pt x="1037762" y="177634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bject 15">
                    <a:extLst>
                      <a:ext uri="{FF2B5EF4-FFF2-40B4-BE49-F238E27FC236}">
                        <a16:creationId xmlns:a16="http://schemas.microsoft.com/office/drawing/2014/main" id="{CF9434C7-C225-4338-AE08-705DF1615237}"/>
                      </a:ext>
                    </a:extLst>
                  </p:cNvPr>
                  <p:cNvSpPr txBox="1"/>
                  <p:nvPr/>
                </p:nvSpPr>
                <p:spPr>
                  <a:xfrm>
                    <a:off x="9808375" y="5608271"/>
                    <a:ext cx="347981" cy="676324"/>
                  </a:xfrm>
                  <a:prstGeom prst="rect">
                    <a:avLst/>
                  </a:prstGeom>
                </p:spPr>
                <p:txBody>
                  <a:bodyPr vert="horz" wrap="square" lIns="0" tIns="13335" rIns="0" bIns="0" rtlCol="0">
                    <a:spAutoFit/>
                  </a:bodyPr>
                  <a:lstStyle/>
                  <a:p>
                    <a:pPr marL="12700">
                      <a:spcBef>
                        <a:spcPts val="10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altLang="zh-TW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ar-AE" altLang="zh-TW" sz="3200" dirty="0">
                      <a:latin typeface="Chaparral Pro Light" panose="02060403030505090203" pitchFamily="18" charset="0"/>
                      <a:cs typeface="Arial Black"/>
                    </a:endParaRPr>
                  </a:p>
                </p:txBody>
              </p:sp>
            </mc:Choice>
            <mc:Fallback xmlns="">
              <p:sp>
                <p:nvSpPr>
                  <p:cNvPr id="21" name="object 15">
                    <a:extLst>
                      <a:ext uri="{FF2B5EF4-FFF2-40B4-BE49-F238E27FC236}">
                        <a16:creationId xmlns:a16="http://schemas.microsoft.com/office/drawing/2014/main" id="{CF9434C7-C225-4338-AE08-705DF16152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08375" y="5608271"/>
                    <a:ext cx="347981" cy="6763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260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bject 16">
                <a:extLst>
                  <a:ext uri="{FF2B5EF4-FFF2-40B4-BE49-F238E27FC236}">
                    <a16:creationId xmlns:a16="http://schemas.microsoft.com/office/drawing/2014/main" id="{08D962B2-AE3A-49C6-8DAE-7152BE21C00B}"/>
                  </a:ext>
                </a:extLst>
              </p:cNvPr>
              <p:cNvSpPr/>
              <p:nvPr/>
            </p:nvSpPr>
            <p:spPr>
              <a:xfrm>
                <a:off x="9508482" y="5056126"/>
                <a:ext cx="238760" cy="447675"/>
              </a:xfrm>
              <a:custGeom>
                <a:avLst/>
                <a:gdLst/>
                <a:ahLst/>
                <a:cxnLst/>
                <a:rect l="l" t="t" r="r" b="b"/>
                <a:pathLst>
                  <a:path w="238759" h="447675">
                    <a:moveTo>
                      <a:pt x="238677" y="447282"/>
                    </a:moveTo>
                    <a:lnTo>
                      <a:pt x="0" y="0"/>
                    </a:lnTo>
                  </a:path>
                </a:pathLst>
              </a:custGeom>
              <a:ln w="41936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5" name="object 17">
                <a:extLst>
                  <a:ext uri="{FF2B5EF4-FFF2-40B4-BE49-F238E27FC236}">
                    <a16:creationId xmlns:a16="http://schemas.microsoft.com/office/drawing/2014/main" id="{B8133F2A-F423-440E-896F-B989047FD8A0}"/>
                  </a:ext>
                </a:extLst>
              </p:cNvPr>
              <p:cNvSpPr/>
              <p:nvPr/>
            </p:nvSpPr>
            <p:spPr>
              <a:xfrm>
                <a:off x="9350597" y="4760214"/>
                <a:ext cx="26924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9240" h="355600">
                    <a:moveTo>
                      <a:pt x="0" y="0"/>
                    </a:moveTo>
                    <a:lnTo>
                      <a:pt x="46875" y="355091"/>
                    </a:lnTo>
                    <a:lnTo>
                      <a:pt x="268909" y="2367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6" name="object 18">
                <a:extLst>
                  <a:ext uri="{FF2B5EF4-FFF2-40B4-BE49-F238E27FC236}">
                    <a16:creationId xmlns:a16="http://schemas.microsoft.com/office/drawing/2014/main" id="{701242A9-BFA7-43DF-855B-C36696E1E309}"/>
                  </a:ext>
                </a:extLst>
              </p:cNvPr>
              <p:cNvSpPr/>
              <p:nvPr/>
            </p:nvSpPr>
            <p:spPr>
              <a:xfrm>
                <a:off x="9350587" y="4760215"/>
                <a:ext cx="26924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9240" h="355600">
                    <a:moveTo>
                      <a:pt x="0" y="0"/>
                    </a:moveTo>
                    <a:lnTo>
                      <a:pt x="46873" y="355094"/>
                    </a:lnTo>
                    <a:lnTo>
                      <a:pt x="268904" y="2367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41933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27" name="object 19">
                <a:extLst>
                  <a:ext uri="{FF2B5EF4-FFF2-40B4-BE49-F238E27FC236}">
                    <a16:creationId xmlns:a16="http://schemas.microsoft.com/office/drawing/2014/main" id="{BCC14246-5CC1-45D6-9974-C477840D8317}"/>
                  </a:ext>
                </a:extLst>
              </p:cNvPr>
              <p:cNvSpPr/>
              <p:nvPr/>
            </p:nvSpPr>
            <p:spPr>
              <a:xfrm>
                <a:off x="9425667" y="7276945"/>
                <a:ext cx="1216025" cy="1215390"/>
              </a:xfrm>
              <a:custGeom>
                <a:avLst/>
                <a:gdLst/>
                <a:ahLst/>
                <a:cxnLst/>
                <a:rect l="l" t="t" r="r" b="b"/>
                <a:pathLst>
                  <a:path w="1216025" h="1215390">
                    <a:moveTo>
                      <a:pt x="1037762" y="177644"/>
                    </a:moveTo>
                    <a:lnTo>
                      <a:pt x="1070076" y="212529"/>
                    </a:lnTo>
                    <a:lnTo>
                      <a:pt x="1099160" y="249229"/>
                    </a:lnTo>
                    <a:lnTo>
                      <a:pt x="1125011" y="287553"/>
                    </a:lnTo>
                    <a:lnTo>
                      <a:pt x="1147631" y="327309"/>
                    </a:lnTo>
                    <a:lnTo>
                      <a:pt x="1167020" y="368308"/>
                    </a:lnTo>
                    <a:lnTo>
                      <a:pt x="1183177" y="410357"/>
                    </a:lnTo>
                    <a:lnTo>
                      <a:pt x="1196103" y="453265"/>
                    </a:lnTo>
                    <a:lnTo>
                      <a:pt x="1205797" y="496843"/>
                    </a:lnTo>
                    <a:lnTo>
                      <a:pt x="1212260" y="540898"/>
                    </a:lnTo>
                    <a:lnTo>
                      <a:pt x="1215492" y="585239"/>
                    </a:lnTo>
                    <a:lnTo>
                      <a:pt x="1215492" y="629676"/>
                    </a:lnTo>
                    <a:lnTo>
                      <a:pt x="1212260" y="674018"/>
                    </a:lnTo>
                    <a:lnTo>
                      <a:pt x="1205797" y="718073"/>
                    </a:lnTo>
                    <a:lnTo>
                      <a:pt x="1196103" y="761650"/>
                    </a:lnTo>
                    <a:lnTo>
                      <a:pt x="1183177" y="804559"/>
                    </a:lnTo>
                    <a:lnTo>
                      <a:pt x="1167020" y="846608"/>
                    </a:lnTo>
                    <a:lnTo>
                      <a:pt x="1147631" y="887606"/>
                    </a:lnTo>
                    <a:lnTo>
                      <a:pt x="1125011" y="927363"/>
                    </a:lnTo>
                    <a:lnTo>
                      <a:pt x="1099160" y="965687"/>
                    </a:lnTo>
                    <a:lnTo>
                      <a:pt x="1070076" y="1002387"/>
                    </a:lnTo>
                    <a:lnTo>
                      <a:pt x="1037762" y="1037272"/>
                    </a:lnTo>
                    <a:lnTo>
                      <a:pt x="1002860" y="1069571"/>
                    </a:lnTo>
                    <a:lnTo>
                      <a:pt x="966142" y="1098640"/>
                    </a:lnTo>
                    <a:lnTo>
                      <a:pt x="927800" y="1124479"/>
                    </a:lnTo>
                    <a:lnTo>
                      <a:pt x="888024" y="1147088"/>
                    </a:lnTo>
                    <a:lnTo>
                      <a:pt x="847006" y="1166468"/>
                    </a:lnTo>
                    <a:lnTo>
                      <a:pt x="804937" y="1182617"/>
                    </a:lnTo>
                    <a:lnTo>
                      <a:pt x="762008" y="1195537"/>
                    </a:lnTo>
                    <a:lnTo>
                      <a:pt x="718409" y="1205226"/>
                    </a:lnTo>
                    <a:lnTo>
                      <a:pt x="674333" y="1211686"/>
                    </a:lnTo>
                    <a:lnTo>
                      <a:pt x="629970" y="1214916"/>
                    </a:lnTo>
                    <a:lnTo>
                      <a:pt x="585512" y="1214916"/>
                    </a:lnTo>
                    <a:lnTo>
                      <a:pt x="541149" y="1211686"/>
                    </a:lnTo>
                    <a:lnTo>
                      <a:pt x="497073" y="1205226"/>
                    </a:lnTo>
                    <a:lnTo>
                      <a:pt x="453474" y="1195537"/>
                    </a:lnTo>
                    <a:lnTo>
                      <a:pt x="410545" y="1182617"/>
                    </a:lnTo>
                    <a:lnTo>
                      <a:pt x="368476" y="1166468"/>
                    </a:lnTo>
                    <a:lnTo>
                      <a:pt x="327457" y="1147088"/>
                    </a:lnTo>
                    <a:lnTo>
                      <a:pt x="287682" y="1124479"/>
                    </a:lnTo>
                    <a:lnTo>
                      <a:pt x="249339" y="1098640"/>
                    </a:lnTo>
                    <a:lnTo>
                      <a:pt x="212622" y="1069571"/>
                    </a:lnTo>
                    <a:lnTo>
                      <a:pt x="177720" y="1037272"/>
                    </a:lnTo>
                    <a:lnTo>
                      <a:pt x="145407" y="1002387"/>
                    </a:lnTo>
                    <a:lnTo>
                      <a:pt x="116326" y="965687"/>
                    </a:lnTo>
                    <a:lnTo>
                      <a:pt x="90475" y="927363"/>
                    </a:lnTo>
                    <a:lnTo>
                      <a:pt x="67856" y="887606"/>
                    </a:lnTo>
                    <a:lnTo>
                      <a:pt x="48469" y="846608"/>
                    </a:lnTo>
                    <a:lnTo>
                      <a:pt x="32312" y="804559"/>
                    </a:lnTo>
                    <a:lnTo>
                      <a:pt x="19387" y="761650"/>
                    </a:lnTo>
                    <a:lnTo>
                      <a:pt x="9693" y="718073"/>
                    </a:lnTo>
                    <a:lnTo>
                      <a:pt x="3231" y="674018"/>
                    </a:lnTo>
                    <a:lnTo>
                      <a:pt x="0" y="629676"/>
                    </a:lnTo>
                    <a:lnTo>
                      <a:pt x="0" y="585239"/>
                    </a:lnTo>
                    <a:lnTo>
                      <a:pt x="3231" y="540898"/>
                    </a:lnTo>
                    <a:lnTo>
                      <a:pt x="9693" y="496843"/>
                    </a:lnTo>
                    <a:lnTo>
                      <a:pt x="19387" y="453265"/>
                    </a:lnTo>
                    <a:lnTo>
                      <a:pt x="32312" y="410357"/>
                    </a:lnTo>
                    <a:lnTo>
                      <a:pt x="48469" y="368308"/>
                    </a:lnTo>
                    <a:lnTo>
                      <a:pt x="67856" y="327309"/>
                    </a:lnTo>
                    <a:lnTo>
                      <a:pt x="90475" y="287553"/>
                    </a:lnTo>
                    <a:lnTo>
                      <a:pt x="116326" y="249229"/>
                    </a:lnTo>
                    <a:lnTo>
                      <a:pt x="145407" y="212529"/>
                    </a:lnTo>
                    <a:lnTo>
                      <a:pt x="177720" y="177644"/>
                    </a:lnTo>
                    <a:lnTo>
                      <a:pt x="212622" y="145345"/>
                    </a:lnTo>
                    <a:lnTo>
                      <a:pt x="249339" y="116276"/>
                    </a:lnTo>
                    <a:lnTo>
                      <a:pt x="287682" y="90437"/>
                    </a:lnTo>
                    <a:lnTo>
                      <a:pt x="327457" y="67827"/>
                    </a:lnTo>
                    <a:lnTo>
                      <a:pt x="368476" y="48448"/>
                    </a:lnTo>
                    <a:lnTo>
                      <a:pt x="410545" y="32298"/>
                    </a:lnTo>
                    <a:lnTo>
                      <a:pt x="453474" y="19379"/>
                    </a:lnTo>
                    <a:lnTo>
                      <a:pt x="497073" y="9689"/>
                    </a:lnTo>
                    <a:lnTo>
                      <a:pt x="541149" y="3229"/>
                    </a:lnTo>
                    <a:lnTo>
                      <a:pt x="585512" y="0"/>
                    </a:lnTo>
                    <a:lnTo>
                      <a:pt x="629970" y="0"/>
                    </a:lnTo>
                    <a:lnTo>
                      <a:pt x="674333" y="3229"/>
                    </a:lnTo>
                    <a:lnTo>
                      <a:pt x="718409" y="9689"/>
                    </a:lnTo>
                    <a:lnTo>
                      <a:pt x="762008" y="19379"/>
                    </a:lnTo>
                    <a:lnTo>
                      <a:pt x="804937" y="32298"/>
                    </a:lnTo>
                    <a:lnTo>
                      <a:pt x="847006" y="48448"/>
                    </a:lnTo>
                    <a:lnTo>
                      <a:pt x="888024" y="67827"/>
                    </a:lnTo>
                    <a:lnTo>
                      <a:pt x="927800" y="90437"/>
                    </a:lnTo>
                    <a:lnTo>
                      <a:pt x="966142" y="116276"/>
                    </a:lnTo>
                    <a:lnTo>
                      <a:pt x="1002860" y="145345"/>
                    </a:lnTo>
                    <a:lnTo>
                      <a:pt x="1037762" y="177644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bject 20">
                    <a:extLst>
                      <a:ext uri="{FF2B5EF4-FFF2-40B4-BE49-F238E27FC236}">
                        <a16:creationId xmlns:a16="http://schemas.microsoft.com/office/drawing/2014/main" id="{CA11196F-DF59-495B-A1BF-B390F8A11F43}"/>
                      </a:ext>
                    </a:extLst>
                  </p:cNvPr>
                  <p:cNvSpPr txBox="1"/>
                  <p:nvPr/>
                </p:nvSpPr>
                <p:spPr>
                  <a:xfrm>
                    <a:off x="9875543" y="7538856"/>
                    <a:ext cx="345440" cy="592319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>
                      <a:spcBef>
                        <a:spcPts val="95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ar-AE" altLang="zh-TW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800" dirty="0">
                      <a:latin typeface="Chaparral Pro Light" panose="02060403030505090203" pitchFamily="18" charset="0"/>
                      <a:cs typeface="Arial Black"/>
                    </a:endParaRPr>
                  </a:p>
                </p:txBody>
              </p:sp>
            </mc:Choice>
            <mc:Fallback xmlns="">
              <p:sp>
                <p:nvSpPr>
                  <p:cNvPr id="28" name="object 20">
                    <a:extLst>
                      <a:ext uri="{FF2B5EF4-FFF2-40B4-BE49-F238E27FC236}">
                        <a16:creationId xmlns:a16="http://schemas.microsoft.com/office/drawing/2014/main" id="{CA11196F-DF59-495B-A1BF-B390F8A11F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5543" y="7538856"/>
                    <a:ext cx="345440" cy="5923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object 21">
                <a:extLst>
                  <a:ext uri="{FF2B5EF4-FFF2-40B4-BE49-F238E27FC236}">
                    <a16:creationId xmlns:a16="http://schemas.microsoft.com/office/drawing/2014/main" id="{3B0E969E-DAB2-4165-9A06-5A8C6FEE5FF5}"/>
                  </a:ext>
                </a:extLst>
              </p:cNvPr>
              <p:cNvSpPr/>
              <p:nvPr/>
            </p:nvSpPr>
            <p:spPr>
              <a:xfrm>
                <a:off x="10033407" y="7062757"/>
                <a:ext cx="0" cy="213995"/>
              </a:xfrm>
              <a:custGeom>
                <a:avLst/>
                <a:gdLst/>
                <a:ahLst/>
                <a:cxnLst/>
                <a:rect l="l" t="t" r="r" b="b"/>
                <a:pathLst>
                  <a:path h="213995">
                    <a:moveTo>
                      <a:pt x="0" y="213796"/>
                    </a:moveTo>
                    <a:lnTo>
                      <a:pt x="0" y="0"/>
                    </a:lnTo>
                  </a:path>
                </a:pathLst>
              </a:custGeom>
              <a:ln w="4194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0" name="object 22">
                <a:extLst>
                  <a:ext uri="{FF2B5EF4-FFF2-40B4-BE49-F238E27FC236}">
                    <a16:creationId xmlns:a16="http://schemas.microsoft.com/office/drawing/2014/main" id="{025C41CB-2A6E-4DCF-8851-32ECEFA83D27}"/>
                  </a:ext>
                </a:extLst>
              </p:cNvPr>
              <p:cNvSpPr/>
              <p:nvPr/>
            </p:nvSpPr>
            <p:spPr>
              <a:xfrm>
                <a:off x="9907594" y="6727394"/>
                <a:ext cx="25209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252095" h="335915">
                    <a:moveTo>
                      <a:pt x="125818" y="0"/>
                    </a:moveTo>
                    <a:lnTo>
                      <a:pt x="0" y="335368"/>
                    </a:lnTo>
                    <a:lnTo>
                      <a:pt x="251650" y="335368"/>
                    </a:lnTo>
                    <a:lnTo>
                      <a:pt x="12581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1" name="object 23">
                <a:extLst>
                  <a:ext uri="{FF2B5EF4-FFF2-40B4-BE49-F238E27FC236}">
                    <a16:creationId xmlns:a16="http://schemas.microsoft.com/office/drawing/2014/main" id="{856DC942-E733-49F2-8FF8-381BAB558B2E}"/>
                  </a:ext>
                </a:extLst>
              </p:cNvPr>
              <p:cNvSpPr/>
              <p:nvPr/>
            </p:nvSpPr>
            <p:spPr>
              <a:xfrm>
                <a:off x="9907585" y="6727391"/>
                <a:ext cx="25209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252095" h="335915">
                    <a:moveTo>
                      <a:pt x="125822" y="0"/>
                    </a:moveTo>
                    <a:lnTo>
                      <a:pt x="0" y="335366"/>
                    </a:lnTo>
                    <a:lnTo>
                      <a:pt x="251645" y="335366"/>
                    </a:lnTo>
                    <a:lnTo>
                      <a:pt x="125822" y="0"/>
                    </a:lnTo>
                    <a:close/>
                  </a:path>
                </a:pathLst>
              </a:custGeom>
              <a:ln w="4193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2" name="object 24">
                <a:extLst>
                  <a:ext uri="{FF2B5EF4-FFF2-40B4-BE49-F238E27FC236}">
                    <a16:creationId xmlns:a16="http://schemas.microsoft.com/office/drawing/2014/main" id="{FD748AD1-C6FD-41B5-A161-7AC3C26C72EF}"/>
                  </a:ext>
                </a:extLst>
              </p:cNvPr>
              <p:cNvSpPr/>
              <p:nvPr/>
            </p:nvSpPr>
            <p:spPr>
              <a:xfrm>
                <a:off x="8468544" y="6731071"/>
                <a:ext cx="810895" cy="742950"/>
              </a:xfrm>
              <a:custGeom>
                <a:avLst/>
                <a:gdLst/>
                <a:ahLst/>
                <a:cxnLst/>
                <a:rect l="l" t="t" r="r" b="b"/>
                <a:pathLst>
                  <a:path w="810895" h="742950">
                    <a:moveTo>
                      <a:pt x="0" y="742593"/>
                    </a:moveTo>
                    <a:lnTo>
                      <a:pt x="810484" y="0"/>
                    </a:lnTo>
                  </a:path>
                </a:pathLst>
              </a:custGeom>
              <a:ln w="4193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3" name="object 25">
                <a:extLst>
                  <a:ext uri="{FF2B5EF4-FFF2-40B4-BE49-F238E27FC236}">
                    <a16:creationId xmlns:a16="http://schemas.microsoft.com/office/drawing/2014/main" id="{79478D1C-9B6F-442F-B20C-2722878980A6}"/>
                  </a:ext>
                </a:extLst>
              </p:cNvPr>
              <p:cNvSpPr/>
              <p:nvPr/>
            </p:nvSpPr>
            <p:spPr>
              <a:xfrm>
                <a:off x="9194018" y="6504458"/>
                <a:ext cx="332740" cy="319405"/>
              </a:xfrm>
              <a:custGeom>
                <a:avLst/>
                <a:gdLst/>
                <a:ahLst/>
                <a:cxnLst/>
                <a:rect l="l" t="t" r="r" b="b"/>
                <a:pathLst>
                  <a:path w="332740" h="319404">
                    <a:moveTo>
                      <a:pt x="332346" y="0"/>
                    </a:moveTo>
                    <a:lnTo>
                      <a:pt x="0" y="133908"/>
                    </a:lnTo>
                    <a:lnTo>
                      <a:pt x="170040" y="319328"/>
                    </a:lnTo>
                    <a:lnTo>
                      <a:pt x="332346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4" name="object 26">
                <a:extLst>
                  <a:ext uri="{FF2B5EF4-FFF2-40B4-BE49-F238E27FC236}">
                    <a16:creationId xmlns:a16="http://schemas.microsoft.com/office/drawing/2014/main" id="{F2F67903-35F0-4DE3-93D7-8842DA43621C}"/>
                  </a:ext>
                </a:extLst>
              </p:cNvPr>
              <p:cNvSpPr/>
              <p:nvPr/>
            </p:nvSpPr>
            <p:spPr>
              <a:xfrm>
                <a:off x="9194005" y="6504456"/>
                <a:ext cx="332740" cy="319405"/>
              </a:xfrm>
              <a:custGeom>
                <a:avLst/>
                <a:gdLst/>
                <a:ahLst/>
                <a:cxnLst/>
                <a:rect l="l" t="t" r="r" b="b"/>
                <a:pathLst>
                  <a:path w="332740" h="319404">
                    <a:moveTo>
                      <a:pt x="332357" y="0"/>
                    </a:moveTo>
                    <a:lnTo>
                      <a:pt x="0" y="133911"/>
                    </a:lnTo>
                    <a:lnTo>
                      <a:pt x="170041" y="319323"/>
                    </a:lnTo>
                    <a:lnTo>
                      <a:pt x="332357" y="0"/>
                    </a:lnTo>
                    <a:close/>
                  </a:path>
                </a:pathLst>
              </a:custGeom>
              <a:ln w="4193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5" name="object 27">
                <a:extLst>
                  <a:ext uri="{FF2B5EF4-FFF2-40B4-BE49-F238E27FC236}">
                    <a16:creationId xmlns:a16="http://schemas.microsoft.com/office/drawing/2014/main" id="{86A1DD04-F5BD-46F4-B336-D71D051992FD}"/>
                  </a:ext>
                </a:extLst>
              </p:cNvPr>
              <p:cNvSpPr/>
              <p:nvPr/>
            </p:nvSpPr>
            <p:spPr>
              <a:xfrm>
                <a:off x="8774620" y="6731071"/>
                <a:ext cx="810895" cy="742950"/>
              </a:xfrm>
              <a:custGeom>
                <a:avLst/>
                <a:gdLst/>
                <a:ahLst/>
                <a:cxnLst/>
                <a:rect l="l" t="t" r="r" b="b"/>
                <a:pathLst>
                  <a:path w="810895" h="742950">
                    <a:moveTo>
                      <a:pt x="810484" y="742593"/>
                    </a:moveTo>
                    <a:lnTo>
                      <a:pt x="0" y="0"/>
                    </a:lnTo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6" name="object 28">
                <a:extLst>
                  <a:ext uri="{FF2B5EF4-FFF2-40B4-BE49-F238E27FC236}">
                    <a16:creationId xmlns:a16="http://schemas.microsoft.com/office/drawing/2014/main" id="{963408A4-7AA6-44C4-A3A5-79268A232639}"/>
                  </a:ext>
                </a:extLst>
              </p:cNvPr>
              <p:cNvSpPr/>
              <p:nvPr/>
            </p:nvSpPr>
            <p:spPr>
              <a:xfrm>
                <a:off x="8527293" y="6504458"/>
                <a:ext cx="332740" cy="319405"/>
              </a:xfrm>
              <a:custGeom>
                <a:avLst/>
                <a:gdLst/>
                <a:ahLst/>
                <a:cxnLst/>
                <a:rect l="l" t="t" r="r" b="b"/>
                <a:pathLst>
                  <a:path w="332740" h="319404">
                    <a:moveTo>
                      <a:pt x="0" y="0"/>
                    </a:moveTo>
                    <a:lnTo>
                      <a:pt x="162318" y="319328"/>
                    </a:lnTo>
                    <a:lnTo>
                      <a:pt x="332359" y="1339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37" name="object 29">
                <a:extLst>
                  <a:ext uri="{FF2B5EF4-FFF2-40B4-BE49-F238E27FC236}">
                    <a16:creationId xmlns:a16="http://schemas.microsoft.com/office/drawing/2014/main" id="{AD81CB92-D619-4B5C-9951-D3E36A07A474}"/>
                  </a:ext>
                </a:extLst>
              </p:cNvPr>
              <p:cNvSpPr/>
              <p:nvPr/>
            </p:nvSpPr>
            <p:spPr>
              <a:xfrm>
                <a:off x="8527285" y="6504456"/>
                <a:ext cx="332740" cy="319405"/>
              </a:xfrm>
              <a:custGeom>
                <a:avLst/>
                <a:gdLst/>
                <a:ahLst/>
                <a:cxnLst/>
                <a:rect l="l" t="t" r="r" b="b"/>
                <a:pathLst>
                  <a:path w="332740" h="319404">
                    <a:moveTo>
                      <a:pt x="0" y="0"/>
                    </a:moveTo>
                    <a:lnTo>
                      <a:pt x="162315" y="319323"/>
                    </a:lnTo>
                    <a:lnTo>
                      <a:pt x="332357" y="133911"/>
                    </a:lnTo>
                    <a:lnTo>
                      <a:pt x="0" y="0"/>
                    </a:lnTo>
                    <a:close/>
                  </a:path>
                </a:pathLst>
              </a:custGeom>
              <a:ln w="419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Chaparral Pro Light" panose="02060403030505090203" pitchFamily="18" charset="0"/>
                </a:endParaRPr>
              </a:p>
            </p:txBody>
          </p:sp>
          <p:sp>
            <p:nvSpPr>
              <p:cNvPr id="45" name="object 37">
                <a:extLst>
                  <a:ext uri="{FF2B5EF4-FFF2-40B4-BE49-F238E27FC236}">
                    <a16:creationId xmlns:a16="http://schemas.microsoft.com/office/drawing/2014/main" id="{256B9EBD-F86A-46E8-A5A2-594BD37F74E3}"/>
                  </a:ext>
                </a:extLst>
              </p:cNvPr>
              <p:cNvSpPr txBox="1"/>
              <p:nvPr/>
            </p:nvSpPr>
            <p:spPr>
              <a:xfrm>
                <a:off x="8739495" y="3743323"/>
                <a:ext cx="1242869" cy="67546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528955" algn="ctr">
                  <a:spcBef>
                    <a:spcPts val="4665"/>
                  </a:spcBef>
                </a:pPr>
                <a:r>
                  <a:rPr lang="en-US" sz="3200" i="1" dirty="0">
                    <a:latin typeface="Chaparral Pro Light" panose="02060403030505090203" pitchFamily="18" charset="0"/>
                    <a:cs typeface="Times New Roman"/>
                  </a:rPr>
                  <a:t>z</a:t>
                </a:r>
                <a:endParaRPr sz="3200" dirty="0">
                  <a:latin typeface="Chaparral Pro Light" panose="02060403030505090203" pitchFamily="18" charset="0"/>
                  <a:cs typeface="Times New Roman"/>
                </a:endParaRPr>
              </a:p>
            </p:txBody>
          </p:sp>
        </p:grp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8020F91C-1ACE-4ACA-8561-99B19A471DF4}"/>
                </a:ext>
              </a:extLst>
            </p:cNvPr>
            <p:cNvSpPr txBox="1"/>
            <p:nvPr/>
          </p:nvSpPr>
          <p:spPr>
            <a:xfrm>
              <a:off x="7389152" y="7689445"/>
              <a:ext cx="784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i="1" dirty="0">
                  <a:latin typeface="Calibri" panose="020F0502020204030204" pitchFamily="34" charset="0"/>
                  <a:cs typeface="Calibri" panose="020F0502020204030204" pitchFamily="34" charset="0"/>
                </a:rPr>
                <a:t>g</a:t>
              </a:r>
              <a:endParaRPr lang="zh-TW" altLang="en-US" sz="36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C2D5BA9B-5F36-46D1-A3C3-15F3C460B3D1}"/>
                </a:ext>
              </a:extLst>
            </p:cNvPr>
            <p:cNvSpPr txBox="1"/>
            <p:nvPr/>
          </p:nvSpPr>
          <p:spPr>
            <a:xfrm>
              <a:off x="7932329" y="6210432"/>
              <a:ext cx="784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i="1" dirty="0"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endParaRPr lang="zh-TW" altLang="en-US" sz="36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CF9CBF26-CF73-4558-80F1-371BCF98C4FE}"/>
                </a:ext>
              </a:extLst>
            </p:cNvPr>
            <p:cNvSpPr txBox="1"/>
            <p:nvPr/>
          </p:nvSpPr>
          <p:spPr>
            <a:xfrm>
              <a:off x="10508485" y="8799368"/>
              <a:ext cx="784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i="1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zh-TW" altLang="en-US" sz="28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80C37A7-2B0F-4536-9651-4D2B459E6453}"/>
                </a:ext>
              </a:extLst>
            </p:cNvPr>
            <p:cNvSpPr txBox="1"/>
            <p:nvPr/>
          </p:nvSpPr>
          <p:spPr>
            <a:xfrm>
              <a:off x="10448066" y="7454460"/>
              <a:ext cx="784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i="1"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TW" altLang="en-US" sz="280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0A292623-B197-4320-995A-37C4C885DCD7}"/>
              </a:ext>
            </a:extLst>
          </p:cNvPr>
          <p:cNvGrpSpPr/>
          <p:nvPr/>
        </p:nvGrpSpPr>
        <p:grpSpPr>
          <a:xfrm>
            <a:off x="14623019" y="527357"/>
            <a:ext cx="1003820" cy="4261868"/>
            <a:chOff x="3596842" y="2422688"/>
            <a:chExt cx="1003820" cy="4261868"/>
          </a:xfrm>
        </p:grpSpPr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915F4DC0-3E73-420D-B3B3-0B1A0FE8CD32}"/>
                </a:ext>
              </a:extLst>
            </p:cNvPr>
            <p:cNvSpPr/>
            <p:nvPr/>
          </p:nvSpPr>
          <p:spPr>
            <a:xfrm>
              <a:off x="3596842" y="2422688"/>
              <a:ext cx="986790" cy="988060"/>
            </a:xfrm>
            <a:custGeom>
              <a:avLst/>
              <a:gdLst/>
              <a:ahLst/>
              <a:cxnLst/>
              <a:rect l="l" t="t" r="r" b="b"/>
              <a:pathLst>
                <a:path w="986789" h="988060">
                  <a:moveTo>
                    <a:pt x="842590" y="144339"/>
                  </a:moveTo>
                  <a:lnTo>
                    <a:pt x="874624" y="179615"/>
                  </a:lnTo>
                  <a:lnTo>
                    <a:pt x="902654" y="217088"/>
                  </a:lnTo>
                  <a:lnTo>
                    <a:pt x="926680" y="256466"/>
                  </a:lnTo>
                  <a:lnTo>
                    <a:pt x="946701" y="297455"/>
                  </a:lnTo>
                  <a:lnTo>
                    <a:pt x="962718" y="339762"/>
                  </a:lnTo>
                  <a:lnTo>
                    <a:pt x="974731" y="383094"/>
                  </a:lnTo>
                  <a:lnTo>
                    <a:pt x="982740" y="427159"/>
                  </a:lnTo>
                  <a:lnTo>
                    <a:pt x="986744" y="471663"/>
                  </a:lnTo>
                  <a:lnTo>
                    <a:pt x="986744" y="516314"/>
                  </a:lnTo>
                  <a:lnTo>
                    <a:pt x="982740" y="560818"/>
                  </a:lnTo>
                  <a:lnTo>
                    <a:pt x="974731" y="604882"/>
                  </a:lnTo>
                  <a:lnTo>
                    <a:pt x="962718" y="648215"/>
                  </a:lnTo>
                  <a:lnTo>
                    <a:pt x="946701" y="690522"/>
                  </a:lnTo>
                  <a:lnTo>
                    <a:pt x="926680" y="731511"/>
                  </a:lnTo>
                  <a:lnTo>
                    <a:pt x="902654" y="770888"/>
                  </a:lnTo>
                  <a:lnTo>
                    <a:pt x="874624" y="808361"/>
                  </a:lnTo>
                  <a:lnTo>
                    <a:pt x="842590" y="843638"/>
                  </a:lnTo>
                  <a:lnTo>
                    <a:pt x="807359" y="875713"/>
                  </a:lnTo>
                  <a:lnTo>
                    <a:pt x="769933" y="903779"/>
                  </a:lnTo>
                  <a:lnTo>
                    <a:pt x="730605" y="927836"/>
                  </a:lnTo>
                  <a:lnTo>
                    <a:pt x="689667" y="947883"/>
                  </a:lnTo>
                  <a:lnTo>
                    <a:pt x="647412" y="963920"/>
                  </a:lnTo>
                  <a:lnTo>
                    <a:pt x="604132" y="975949"/>
                  </a:lnTo>
                  <a:lnTo>
                    <a:pt x="560121" y="983968"/>
                  </a:lnTo>
                  <a:lnTo>
                    <a:pt x="515670" y="987977"/>
                  </a:lnTo>
                  <a:lnTo>
                    <a:pt x="471073" y="987977"/>
                  </a:lnTo>
                  <a:lnTo>
                    <a:pt x="426623" y="983968"/>
                  </a:lnTo>
                  <a:lnTo>
                    <a:pt x="382612" y="975949"/>
                  </a:lnTo>
                  <a:lnTo>
                    <a:pt x="339332" y="963920"/>
                  </a:lnTo>
                  <a:lnTo>
                    <a:pt x="297077" y="947883"/>
                  </a:lnTo>
                  <a:lnTo>
                    <a:pt x="256138" y="927836"/>
                  </a:lnTo>
                  <a:lnTo>
                    <a:pt x="216810" y="903779"/>
                  </a:lnTo>
                  <a:lnTo>
                    <a:pt x="179384" y="875713"/>
                  </a:lnTo>
                  <a:lnTo>
                    <a:pt x="144153" y="843638"/>
                  </a:lnTo>
                  <a:lnTo>
                    <a:pt x="112119" y="808361"/>
                  </a:lnTo>
                  <a:lnTo>
                    <a:pt x="84089" y="770888"/>
                  </a:lnTo>
                  <a:lnTo>
                    <a:pt x="60064" y="731511"/>
                  </a:lnTo>
                  <a:lnTo>
                    <a:pt x="40042" y="690522"/>
                  </a:lnTo>
                  <a:lnTo>
                    <a:pt x="24025" y="648215"/>
                  </a:lnTo>
                  <a:lnTo>
                    <a:pt x="12012" y="604882"/>
                  </a:lnTo>
                  <a:lnTo>
                    <a:pt x="4004" y="560818"/>
                  </a:lnTo>
                  <a:lnTo>
                    <a:pt x="0" y="516314"/>
                  </a:lnTo>
                  <a:lnTo>
                    <a:pt x="0" y="471663"/>
                  </a:lnTo>
                  <a:lnTo>
                    <a:pt x="4004" y="427159"/>
                  </a:lnTo>
                  <a:lnTo>
                    <a:pt x="12012" y="383094"/>
                  </a:lnTo>
                  <a:lnTo>
                    <a:pt x="24025" y="339762"/>
                  </a:lnTo>
                  <a:lnTo>
                    <a:pt x="40042" y="297455"/>
                  </a:lnTo>
                  <a:lnTo>
                    <a:pt x="60064" y="256466"/>
                  </a:lnTo>
                  <a:lnTo>
                    <a:pt x="84089" y="217088"/>
                  </a:lnTo>
                  <a:lnTo>
                    <a:pt x="112119" y="179615"/>
                  </a:lnTo>
                  <a:lnTo>
                    <a:pt x="144153" y="144339"/>
                  </a:lnTo>
                  <a:lnTo>
                    <a:pt x="179384" y="112263"/>
                  </a:lnTo>
                  <a:lnTo>
                    <a:pt x="216810" y="84197"/>
                  </a:lnTo>
                  <a:lnTo>
                    <a:pt x="256138" y="60141"/>
                  </a:lnTo>
                  <a:lnTo>
                    <a:pt x="297077" y="40094"/>
                  </a:lnTo>
                  <a:lnTo>
                    <a:pt x="339332" y="24056"/>
                  </a:lnTo>
                  <a:lnTo>
                    <a:pt x="382612" y="12028"/>
                  </a:lnTo>
                  <a:lnTo>
                    <a:pt x="426623" y="4009"/>
                  </a:lnTo>
                  <a:lnTo>
                    <a:pt x="471073" y="0"/>
                  </a:lnTo>
                  <a:lnTo>
                    <a:pt x="515670" y="0"/>
                  </a:lnTo>
                  <a:lnTo>
                    <a:pt x="560121" y="4009"/>
                  </a:lnTo>
                  <a:lnTo>
                    <a:pt x="604132" y="12028"/>
                  </a:lnTo>
                  <a:lnTo>
                    <a:pt x="647412" y="24056"/>
                  </a:lnTo>
                  <a:lnTo>
                    <a:pt x="689667" y="40094"/>
                  </a:lnTo>
                  <a:lnTo>
                    <a:pt x="730605" y="60141"/>
                  </a:lnTo>
                  <a:lnTo>
                    <a:pt x="769933" y="84197"/>
                  </a:lnTo>
                  <a:lnTo>
                    <a:pt x="807359" y="112263"/>
                  </a:lnTo>
                  <a:lnTo>
                    <a:pt x="842590" y="144339"/>
                  </a:lnTo>
                </a:path>
              </a:pathLst>
            </a:custGeom>
            <a:ln w="34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A93D1A7C-8FE5-4D70-B67E-34F6B16B670A}"/>
                </a:ext>
              </a:extLst>
            </p:cNvPr>
            <p:cNvSpPr/>
            <p:nvPr/>
          </p:nvSpPr>
          <p:spPr>
            <a:xfrm>
              <a:off x="3596842" y="5696496"/>
              <a:ext cx="986790" cy="988060"/>
            </a:xfrm>
            <a:custGeom>
              <a:avLst/>
              <a:gdLst/>
              <a:ahLst/>
              <a:cxnLst/>
              <a:rect l="l" t="t" r="r" b="b"/>
              <a:pathLst>
                <a:path w="986789" h="988059">
                  <a:moveTo>
                    <a:pt x="842590" y="144339"/>
                  </a:moveTo>
                  <a:lnTo>
                    <a:pt x="874624" y="179615"/>
                  </a:lnTo>
                  <a:lnTo>
                    <a:pt x="902654" y="217088"/>
                  </a:lnTo>
                  <a:lnTo>
                    <a:pt x="926680" y="256466"/>
                  </a:lnTo>
                  <a:lnTo>
                    <a:pt x="946701" y="297455"/>
                  </a:lnTo>
                  <a:lnTo>
                    <a:pt x="962718" y="339762"/>
                  </a:lnTo>
                  <a:lnTo>
                    <a:pt x="974731" y="383094"/>
                  </a:lnTo>
                  <a:lnTo>
                    <a:pt x="982740" y="427159"/>
                  </a:lnTo>
                  <a:lnTo>
                    <a:pt x="986744" y="471663"/>
                  </a:lnTo>
                  <a:lnTo>
                    <a:pt x="986744" y="516314"/>
                  </a:lnTo>
                  <a:lnTo>
                    <a:pt x="982740" y="560818"/>
                  </a:lnTo>
                  <a:lnTo>
                    <a:pt x="974731" y="604882"/>
                  </a:lnTo>
                  <a:lnTo>
                    <a:pt x="962718" y="648215"/>
                  </a:lnTo>
                  <a:lnTo>
                    <a:pt x="946701" y="690522"/>
                  </a:lnTo>
                  <a:lnTo>
                    <a:pt x="926680" y="731511"/>
                  </a:lnTo>
                  <a:lnTo>
                    <a:pt x="902654" y="770888"/>
                  </a:lnTo>
                  <a:lnTo>
                    <a:pt x="874624" y="808361"/>
                  </a:lnTo>
                  <a:lnTo>
                    <a:pt x="842590" y="843638"/>
                  </a:lnTo>
                  <a:lnTo>
                    <a:pt x="807359" y="875713"/>
                  </a:lnTo>
                  <a:lnTo>
                    <a:pt x="769933" y="903779"/>
                  </a:lnTo>
                  <a:lnTo>
                    <a:pt x="730605" y="927836"/>
                  </a:lnTo>
                  <a:lnTo>
                    <a:pt x="689667" y="947883"/>
                  </a:lnTo>
                  <a:lnTo>
                    <a:pt x="647412" y="963920"/>
                  </a:lnTo>
                  <a:lnTo>
                    <a:pt x="604132" y="975949"/>
                  </a:lnTo>
                  <a:lnTo>
                    <a:pt x="560121" y="983968"/>
                  </a:lnTo>
                  <a:lnTo>
                    <a:pt x="515670" y="987977"/>
                  </a:lnTo>
                  <a:lnTo>
                    <a:pt x="471073" y="987977"/>
                  </a:lnTo>
                  <a:lnTo>
                    <a:pt x="426623" y="983968"/>
                  </a:lnTo>
                  <a:lnTo>
                    <a:pt x="382612" y="975949"/>
                  </a:lnTo>
                  <a:lnTo>
                    <a:pt x="339332" y="963920"/>
                  </a:lnTo>
                  <a:lnTo>
                    <a:pt x="297077" y="947883"/>
                  </a:lnTo>
                  <a:lnTo>
                    <a:pt x="256138" y="927836"/>
                  </a:lnTo>
                  <a:lnTo>
                    <a:pt x="216810" y="903779"/>
                  </a:lnTo>
                  <a:lnTo>
                    <a:pt x="179384" y="875713"/>
                  </a:lnTo>
                  <a:lnTo>
                    <a:pt x="144153" y="843638"/>
                  </a:lnTo>
                  <a:lnTo>
                    <a:pt x="112119" y="808361"/>
                  </a:lnTo>
                  <a:lnTo>
                    <a:pt x="84089" y="770888"/>
                  </a:lnTo>
                  <a:lnTo>
                    <a:pt x="60064" y="731511"/>
                  </a:lnTo>
                  <a:lnTo>
                    <a:pt x="40042" y="690522"/>
                  </a:lnTo>
                  <a:lnTo>
                    <a:pt x="24025" y="648215"/>
                  </a:lnTo>
                  <a:lnTo>
                    <a:pt x="12012" y="604882"/>
                  </a:lnTo>
                  <a:lnTo>
                    <a:pt x="4004" y="560818"/>
                  </a:lnTo>
                  <a:lnTo>
                    <a:pt x="0" y="516314"/>
                  </a:lnTo>
                  <a:lnTo>
                    <a:pt x="0" y="471663"/>
                  </a:lnTo>
                  <a:lnTo>
                    <a:pt x="4004" y="427159"/>
                  </a:lnTo>
                  <a:lnTo>
                    <a:pt x="12012" y="383094"/>
                  </a:lnTo>
                  <a:lnTo>
                    <a:pt x="24025" y="339762"/>
                  </a:lnTo>
                  <a:lnTo>
                    <a:pt x="40042" y="297455"/>
                  </a:lnTo>
                  <a:lnTo>
                    <a:pt x="60064" y="256466"/>
                  </a:lnTo>
                  <a:lnTo>
                    <a:pt x="84089" y="217088"/>
                  </a:lnTo>
                  <a:lnTo>
                    <a:pt x="112119" y="179615"/>
                  </a:lnTo>
                  <a:lnTo>
                    <a:pt x="144153" y="144339"/>
                  </a:lnTo>
                  <a:lnTo>
                    <a:pt x="179384" y="112263"/>
                  </a:lnTo>
                  <a:lnTo>
                    <a:pt x="216810" y="84197"/>
                  </a:lnTo>
                  <a:lnTo>
                    <a:pt x="256138" y="60141"/>
                  </a:lnTo>
                  <a:lnTo>
                    <a:pt x="297077" y="40094"/>
                  </a:lnTo>
                  <a:lnTo>
                    <a:pt x="339332" y="24056"/>
                  </a:lnTo>
                  <a:lnTo>
                    <a:pt x="382612" y="12028"/>
                  </a:lnTo>
                  <a:lnTo>
                    <a:pt x="426623" y="4009"/>
                  </a:lnTo>
                  <a:lnTo>
                    <a:pt x="471073" y="0"/>
                  </a:lnTo>
                  <a:lnTo>
                    <a:pt x="515670" y="0"/>
                  </a:lnTo>
                  <a:lnTo>
                    <a:pt x="560121" y="4009"/>
                  </a:lnTo>
                  <a:lnTo>
                    <a:pt x="604132" y="12028"/>
                  </a:lnTo>
                  <a:lnTo>
                    <a:pt x="647412" y="24056"/>
                  </a:lnTo>
                  <a:lnTo>
                    <a:pt x="689667" y="40094"/>
                  </a:lnTo>
                  <a:lnTo>
                    <a:pt x="730605" y="60141"/>
                  </a:lnTo>
                  <a:lnTo>
                    <a:pt x="769933" y="84197"/>
                  </a:lnTo>
                  <a:lnTo>
                    <a:pt x="807359" y="112263"/>
                  </a:lnTo>
                  <a:lnTo>
                    <a:pt x="842590" y="144339"/>
                  </a:lnTo>
                </a:path>
              </a:pathLst>
            </a:custGeom>
            <a:ln w="34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3D43019C-8183-47D2-B6D1-AAF6748F44F0}"/>
                </a:ext>
              </a:extLst>
            </p:cNvPr>
            <p:cNvSpPr/>
            <p:nvPr/>
          </p:nvSpPr>
          <p:spPr>
            <a:xfrm>
              <a:off x="3613872" y="4059592"/>
              <a:ext cx="986790" cy="988060"/>
            </a:xfrm>
            <a:custGeom>
              <a:avLst/>
              <a:gdLst/>
              <a:ahLst/>
              <a:cxnLst/>
              <a:rect l="l" t="t" r="r" b="b"/>
              <a:pathLst>
                <a:path w="986789" h="988060">
                  <a:moveTo>
                    <a:pt x="842590" y="144339"/>
                  </a:moveTo>
                  <a:lnTo>
                    <a:pt x="874624" y="179615"/>
                  </a:lnTo>
                  <a:lnTo>
                    <a:pt x="902654" y="217088"/>
                  </a:lnTo>
                  <a:lnTo>
                    <a:pt x="926680" y="256466"/>
                  </a:lnTo>
                  <a:lnTo>
                    <a:pt x="946701" y="297455"/>
                  </a:lnTo>
                  <a:lnTo>
                    <a:pt x="962718" y="339762"/>
                  </a:lnTo>
                  <a:lnTo>
                    <a:pt x="974731" y="383094"/>
                  </a:lnTo>
                  <a:lnTo>
                    <a:pt x="982740" y="427159"/>
                  </a:lnTo>
                  <a:lnTo>
                    <a:pt x="986744" y="471663"/>
                  </a:lnTo>
                  <a:lnTo>
                    <a:pt x="986744" y="516314"/>
                  </a:lnTo>
                  <a:lnTo>
                    <a:pt x="982740" y="560818"/>
                  </a:lnTo>
                  <a:lnTo>
                    <a:pt x="974731" y="604882"/>
                  </a:lnTo>
                  <a:lnTo>
                    <a:pt x="962718" y="648215"/>
                  </a:lnTo>
                  <a:lnTo>
                    <a:pt x="946701" y="690522"/>
                  </a:lnTo>
                  <a:lnTo>
                    <a:pt x="926680" y="731511"/>
                  </a:lnTo>
                  <a:lnTo>
                    <a:pt x="902654" y="770888"/>
                  </a:lnTo>
                  <a:lnTo>
                    <a:pt x="874624" y="808361"/>
                  </a:lnTo>
                  <a:lnTo>
                    <a:pt x="842590" y="843638"/>
                  </a:lnTo>
                  <a:lnTo>
                    <a:pt x="807359" y="875713"/>
                  </a:lnTo>
                  <a:lnTo>
                    <a:pt x="769933" y="903779"/>
                  </a:lnTo>
                  <a:lnTo>
                    <a:pt x="730605" y="927836"/>
                  </a:lnTo>
                  <a:lnTo>
                    <a:pt x="689667" y="947883"/>
                  </a:lnTo>
                  <a:lnTo>
                    <a:pt x="647412" y="963920"/>
                  </a:lnTo>
                  <a:lnTo>
                    <a:pt x="604132" y="975949"/>
                  </a:lnTo>
                  <a:lnTo>
                    <a:pt x="560121" y="983968"/>
                  </a:lnTo>
                  <a:lnTo>
                    <a:pt x="515670" y="987977"/>
                  </a:lnTo>
                  <a:lnTo>
                    <a:pt x="471073" y="987977"/>
                  </a:lnTo>
                  <a:lnTo>
                    <a:pt x="426623" y="983968"/>
                  </a:lnTo>
                  <a:lnTo>
                    <a:pt x="382612" y="975949"/>
                  </a:lnTo>
                  <a:lnTo>
                    <a:pt x="339332" y="963920"/>
                  </a:lnTo>
                  <a:lnTo>
                    <a:pt x="297077" y="947883"/>
                  </a:lnTo>
                  <a:lnTo>
                    <a:pt x="256138" y="927836"/>
                  </a:lnTo>
                  <a:lnTo>
                    <a:pt x="216810" y="903779"/>
                  </a:lnTo>
                  <a:lnTo>
                    <a:pt x="179384" y="875713"/>
                  </a:lnTo>
                  <a:lnTo>
                    <a:pt x="144153" y="843638"/>
                  </a:lnTo>
                  <a:lnTo>
                    <a:pt x="112119" y="808361"/>
                  </a:lnTo>
                  <a:lnTo>
                    <a:pt x="84089" y="770888"/>
                  </a:lnTo>
                  <a:lnTo>
                    <a:pt x="60064" y="731511"/>
                  </a:lnTo>
                  <a:lnTo>
                    <a:pt x="40042" y="690522"/>
                  </a:lnTo>
                  <a:lnTo>
                    <a:pt x="24025" y="648215"/>
                  </a:lnTo>
                  <a:lnTo>
                    <a:pt x="12012" y="604882"/>
                  </a:lnTo>
                  <a:lnTo>
                    <a:pt x="4004" y="560818"/>
                  </a:lnTo>
                  <a:lnTo>
                    <a:pt x="0" y="516314"/>
                  </a:lnTo>
                  <a:lnTo>
                    <a:pt x="0" y="471663"/>
                  </a:lnTo>
                  <a:lnTo>
                    <a:pt x="4004" y="427159"/>
                  </a:lnTo>
                  <a:lnTo>
                    <a:pt x="12012" y="383094"/>
                  </a:lnTo>
                  <a:lnTo>
                    <a:pt x="24025" y="339762"/>
                  </a:lnTo>
                  <a:lnTo>
                    <a:pt x="40042" y="297455"/>
                  </a:lnTo>
                  <a:lnTo>
                    <a:pt x="60064" y="256466"/>
                  </a:lnTo>
                  <a:lnTo>
                    <a:pt x="84089" y="217088"/>
                  </a:lnTo>
                  <a:lnTo>
                    <a:pt x="112119" y="179615"/>
                  </a:lnTo>
                  <a:lnTo>
                    <a:pt x="144153" y="144339"/>
                  </a:lnTo>
                  <a:lnTo>
                    <a:pt x="179384" y="112263"/>
                  </a:lnTo>
                  <a:lnTo>
                    <a:pt x="216810" y="84197"/>
                  </a:lnTo>
                  <a:lnTo>
                    <a:pt x="256138" y="60141"/>
                  </a:lnTo>
                  <a:lnTo>
                    <a:pt x="297077" y="40094"/>
                  </a:lnTo>
                  <a:lnTo>
                    <a:pt x="339332" y="24056"/>
                  </a:lnTo>
                  <a:lnTo>
                    <a:pt x="382612" y="12028"/>
                  </a:lnTo>
                  <a:lnTo>
                    <a:pt x="426623" y="4009"/>
                  </a:lnTo>
                  <a:lnTo>
                    <a:pt x="471073" y="0"/>
                  </a:lnTo>
                  <a:lnTo>
                    <a:pt x="515670" y="0"/>
                  </a:lnTo>
                  <a:lnTo>
                    <a:pt x="560121" y="4009"/>
                  </a:lnTo>
                  <a:lnTo>
                    <a:pt x="604132" y="12028"/>
                  </a:lnTo>
                  <a:lnTo>
                    <a:pt x="647412" y="24056"/>
                  </a:lnTo>
                  <a:lnTo>
                    <a:pt x="689667" y="40094"/>
                  </a:lnTo>
                  <a:lnTo>
                    <a:pt x="730605" y="60141"/>
                  </a:lnTo>
                  <a:lnTo>
                    <a:pt x="769933" y="84197"/>
                  </a:lnTo>
                  <a:lnTo>
                    <a:pt x="807359" y="112263"/>
                  </a:lnTo>
                  <a:lnTo>
                    <a:pt x="842590" y="144339"/>
                  </a:lnTo>
                </a:path>
              </a:pathLst>
            </a:custGeom>
            <a:ln w="34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4" name="object 12">
              <a:extLst>
                <a:ext uri="{FF2B5EF4-FFF2-40B4-BE49-F238E27FC236}">
                  <a16:creationId xmlns:a16="http://schemas.microsoft.com/office/drawing/2014/main" id="{1EF3AABE-B398-4360-A5B7-F50F94695BA3}"/>
                </a:ext>
              </a:extLst>
            </p:cNvPr>
            <p:cNvSpPr/>
            <p:nvPr/>
          </p:nvSpPr>
          <p:spPr>
            <a:xfrm>
              <a:off x="4095358" y="5385640"/>
              <a:ext cx="3810" cy="310515"/>
            </a:xfrm>
            <a:custGeom>
              <a:avLst/>
              <a:gdLst/>
              <a:ahLst/>
              <a:cxnLst/>
              <a:rect l="l" t="t" r="r" b="b"/>
              <a:pathLst>
                <a:path w="3810" h="310514">
                  <a:moveTo>
                    <a:pt x="1616" y="-17030"/>
                  </a:moveTo>
                  <a:lnTo>
                    <a:pt x="1616" y="327427"/>
                  </a:lnTo>
                </a:path>
              </a:pathLst>
            </a:custGeom>
            <a:ln w="372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5" name="object 13">
              <a:extLst>
                <a:ext uri="{FF2B5EF4-FFF2-40B4-BE49-F238E27FC236}">
                  <a16:creationId xmlns:a16="http://schemas.microsoft.com/office/drawing/2014/main" id="{703440CD-CF28-406D-A27C-93C2F7599867}"/>
                </a:ext>
              </a:extLst>
            </p:cNvPr>
            <p:cNvSpPr/>
            <p:nvPr/>
          </p:nvSpPr>
          <p:spPr>
            <a:xfrm>
              <a:off x="3996416" y="5112829"/>
              <a:ext cx="204470" cy="274320"/>
            </a:xfrm>
            <a:custGeom>
              <a:avLst/>
              <a:gdLst/>
              <a:ahLst/>
              <a:cxnLst/>
              <a:rect l="l" t="t" r="r" b="b"/>
              <a:pathLst>
                <a:path w="204469" h="274320">
                  <a:moveTo>
                    <a:pt x="105016" y="0"/>
                  </a:moveTo>
                  <a:lnTo>
                    <a:pt x="0" y="271741"/>
                  </a:lnTo>
                  <a:lnTo>
                    <a:pt x="204355" y="273875"/>
                  </a:lnTo>
                  <a:lnTo>
                    <a:pt x="105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6" name="object 14">
              <a:extLst>
                <a:ext uri="{FF2B5EF4-FFF2-40B4-BE49-F238E27FC236}">
                  <a16:creationId xmlns:a16="http://schemas.microsoft.com/office/drawing/2014/main" id="{9370B8A3-1952-45A1-9975-2D6ACFC3879C}"/>
                </a:ext>
              </a:extLst>
            </p:cNvPr>
            <p:cNvSpPr/>
            <p:nvPr/>
          </p:nvSpPr>
          <p:spPr>
            <a:xfrm>
              <a:off x="3996413" y="5112822"/>
              <a:ext cx="204470" cy="274320"/>
            </a:xfrm>
            <a:custGeom>
              <a:avLst/>
              <a:gdLst/>
              <a:ahLst/>
              <a:cxnLst/>
              <a:rect l="l" t="t" r="r" b="b"/>
              <a:pathLst>
                <a:path w="204469" h="274320">
                  <a:moveTo>
                    <a:pt x="105014" y="0"/>
                  </a:moveTo>
                  <a:lnTo>
                    <a:pt x="0" y="271726"/>
                  </a:lnTo>
                  <a:lnTo>
                    <a:pt x="204350" y="273874"/>
                  </a:lnTo>
                  <a:lnTo>
                    <a:pt x="105014" y="0"/>
                  </a:lnTo>
                  <a:close/>
                </a:path>
              </a:pathLst>
            </a:custGeom>
            <a:ln w="34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7" name="object 15">
              <a:extLst>
                <a:ext uri="{FF2B5EF4-FFF2-40B4-BE49-F238E27FC236}">
                  <a16:creationId xmlns:a16="http://schemas.microsoft.com/office/drawing/2014/main" id="{8BC1B06F-3DEA-4B76-813E-ACBF31EE3CE9}"/>
                </a:ext>
              </a:extLst>
            </p:cNvPr>
            <p:cNvSpPr/>
            <p:nvPr/>
          </p:nvSpPr>
          <p:spPr>
            <a:xfrm>
              <a:off x="4098873" y="3748736"/>
              <a:ext cx="3810" cy="310515"/>
            </a:xfrm>
            <a:custGeom>
              <a:avLst/>
              <a:gdLst/>
              <a:ahLst/>
              <a:cxnLst/>
              <a:rect l="l" t="t" r="r" b="b"/>
              <a:pathLst>
                <a:path w="3810" h="310514">
                  <a:moveTo>
                    <a:pt x="1614" y="-17030"/>
                  </a:moveTo>
                  <a:lnTo>
                    <a:pt x="1614" y="327427"/>
                  </a:lnTo>
                </a:path>
              </a:pathLst>
            </a:custGeom>
            <a:ln w="372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77BBA111-D8AC-487D-B238-7FA4EADC6155}"/>
                </a:ext>
              </a:extLst>
            </p:cNvPr>
            <p:cNvSpPr/>
            <p:nvPr/>
          </p:nvSpPr>
          <p:spPr>
            <a:xfrm>
              <a:off x="3996696" y="3475926"/>
              <a:ext cx="204470" cy="274320"/>
            </a:xfrm>
            <a:custGeom>
              <a:avLst/>
              <a:gdLst/>
              <a:ahLst/>
              <a:cxnLst/>
              <a:rect l="l" t="t" r="r" b="b"/>
              <a:pathLst>
                <a:path w="204469" h="274320">
                  <a:moveTo>
                    <a:pt x="99339" y="0"/>
                  </a:moveTo>
                  <a:lnTo>
                    <a:pt x="0" y="273862"/>
                  </a:lnTo>
                  <a:lnTo>
                    <a:pt x="204355" y="271741"/>
                  </a:lnTo>
                  <a:lnTo>
                    <a:pt x="993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59" name="object 17">
              <a:extLst>
                <a:ext uri="{FF2B5EF4-FFF2-40B4-BE49-F238E27FC236}">
                  <a16:creationId xmlns:a16="http://schemas.microsoft.com/office/drawing/2014/main" id="{B9F2204B-AE39-4698-BD3C-02E88CDC925D}"/>
                </a:ext>
              </a:extLst>
            </p:cNvPr>
            <p:cNvSpPr/>
            <p:nvPr/>
          </p:nvSpPr>
          <p:spPr>
            <a:xfrm>
              <a:off x="3996696" y="3475918"/>
              <a:ext cx="204470" cy="274320"/>
            </a:xfrm>
            <a:custGeom>
              <a:avLst/>
              <a:gdLst/>
              <a:ahLst/>
              <a:cxnLst/>
              <a:rect l="l" t="t" r="r" b="b"/>
              <a:pathLst>
                <a:path w="204469" h="274320">
                  <a:moveTo>
                    <a:pt x="99336" y="0"/>
                  </a:moveTo>
                  <a:lnTo>
                    <a:pt x="0" y="273874"/>
                  </a:lnTo>
                  <a:lnTo>
                    <a:pt x="204350" y="271726"/>
                  </a:lnTo>
                  <a:lnTo>
                    <a:pt x="99336" y="0"/>
                  </a:lnTo>
                  <a:close/>
                </a:path>
              </a:pathLst>
            </a:custGeom>
            <a:ln w="340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bject 18">
                  <a:extLst>
                    <a:ext uri="{FF2B5EF4-FFF2-40B4-BE49-F238E27FC236}">
                      <a16:creationId xmlns:a16="http://schemas.microsoft.com/office/drawing/2014/main" id="{117CD429-735B-4E26-876A-344B0EE9751A}"/>
                    </a:ext>
                  </a:extLst>
                </p:cNvPr>
                <p:cNvSpPr txBox="1"/>
                <p:nvPr/>
              </p:nvSpPr>
              <p:spPr>
                <a:xfrm>
                  <a:off x="3625754" y="5078444"/>
                  <a:ext cx="156845" cy="445634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>
                    <a:spcBef>
                      <a:spcPts val="114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oMath>
                    </m:oMathPara>
                  </a14:m>
                  <a:endParaRPr sz="2800" dirty="0">
                    <a:latin typeface="Chaparral Pro Light" panose="02060403030505090203" pitchFamily="18" charset="0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0" name="object 18">
                  <a:extLst>
                    <a:ext uri="{FF2B5EF4-FFF2-40B4-BE49-F238E27FC236}">
                      <a16:creationId xmlns:a16="http://schemas.microsoft.com/office/drawing/2014/main" id="{117CD429-735B-4E26-876A-344B0EE97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754" y="5078444"/>
                  <a:ext cx="156845" cy="445634"/>
                </a:xfrm>
                <a:prstGeom prst="rect">
                  <a:avLst/>
                </a:prstGeom>
                <a:blipFill>
                  <a:blip r:embed="rId10"/>
                  <a:stretch>
                    <a:fillRect r="-3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bject 19">
                  <a:extLst>
                    <a:ext uri="{FF2B5EF4-FFF2-40B4-BE49-F238E27FC236}">
                      <a16:creationId xmlns:a16="http://schemas.microsoft.com/office/drawing/2014/main" id="{5839B375-5822-4391-A236-2575081D4A48}"/>
                    </a:ext>
                  </a:extLst>
                </p:cNvPr>
                <p:cNvSpPr txBox="1"/>
                <p:nvPr/>
              </p:nvSpPr>
              <p:spPr>
                <a:xfrm>
                  <a:off x="3625754" y="3441464"/>
                  <a:ext cx="156845" cy="445634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>
                    <a:spcBef>
                      <a:spcPts val="114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dirty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sz="2800" dirty="0">
                    <a:latin typeface="Chaparral Pro Light" panose="02060403030505090203" pitchFamily="18" charset="0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9" name="object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5754" y="3441464"/>
                  <a:ext cx="156845" cy="445634"/>
                </a:xfrm>
                <a:prstGeom prst="rect">
                  <a:avLst/>
                </a:prstGeom>
                <a:blipFill>
                  <a:blip r:embed="rId11"/>
                  <a:stretch>
                    <a:fillRect r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bject 4">
                  <a:extLst>
                    <a:ext uri="{FF2B5EF4-FFF2-40B4-BE49-F238E27FC236}">
                      <a16:creationId xmlns:a16="http://schemas.microsoft.com/office/drawing/2014/main" id="{6BECD0D0-6648-4168-BDD2-24935FEA8B5F}"/>
                    </a:ext>
                  </a:extLst>
                </p:cNvPr>
                <p:cNvSpPr/>
                <p:nvPr/>
              </p:nvSpPr>
              <p:spPr>
                <a:xfrm>
                  <a:off x="3785097" y="2684627"/>
                  <a:ext cx="610235" cy="419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235" h="611504">
                      <a:moveTo>
                        <a:pt x="304809" y="0"/>
                      </a:moveTo>
                      <a:lnTo>
                        <a:pt x="258153" y="3578"/>
                      </a:lnTo>
                      <a:lnTo>
                        <a:pt x="212384" y="14314"/>
                      </a:lnTo>
                      <a:lnTo>
                        <a:pt x="168391" y="32208"/>
                      </a:lnTo>
                      <a:lnTo>
                        <a:pt x="127059" y="57259"/>
                      </a:lnTo>
                      <a:lnTo>
                        <a:pt x="89277" y="89468"/>
                      </a:lnTo>
                      <a:lnTo>
                        <a:pt x="57137" y="127330"/>
                      </a:lnTo>
                      <a:lnTo>
                        <a:pt x="32140" y="168751"/>
                      </a:lnTo>
                      <a:lnTo>
                        <a:pt x="14284" y="212839"/>
                      </a:lnTo>
                      <a:lnTo>
                        <a:pt x="3571" y="258706"/>
                      </a:lnTo>
                      <a:lnTo>
                        <a:pt x="0" y="305463"/>
                      </a:lnTo>
                      <a:lnTo>
                        <a:pt x="3571" y="352220"/>
                      </a:lnTo>
                      <a:lnTo>
                        <a:pt x="14284" y="398087"/>
                      </a:lnTo>
                      <a:lnTo>
                        <a:pt x="32140" y="442175"/>
                      </a:lnTo>
                      <a:lnTo>
                        <a:pt x="57137" y="483596"/>
                      </a:lnTo>
                      <a:lnTo>
                        <a:pt x="89277" y="521458"/>
                      </a:lnTo>
                      <a:lnTo>
                        <a:pt x="127059" y="553670"/>
                      </a:lnTo>
                      <a:lnTo>
                        <a:pt x="168391" y="578724"/>
                      </a:lnTo>
                      <a:lnTo>
                        <a:pt x="212384" y="596620"/>
                      </a:lnTo>
                      <a:lnTo>
                        <a:pt x="258153" y="607357"/>
                      </a:lnTo>
                      <a:lnTo>
                        <a:pt x="304809" y="610936"/>
                      </a:lnTo>
                      <a:lnTo>
                        <a:pt x="351465" y="607357"/>
                      </a:lnTo>
                      <a:lnTo>
                        <a:pt x="397234" y="596620"/>
                      </a:lnTo>
                      <a:lnTo>
                        <a:pt x="441227" y="578724"/>
                      </a:lnTo>
                      <a:lnTo>
                        <a:pt x="482559" y="553670"/>
                      </a:lnTo>
                      <a:lnTo>
                        <a:pt x="520341" y="521458"/>
                      </a:lnTo>
                      <a:lnTo>
                        <a:pt x="552481" y="483596"/>
                      </a:lnTo>
                      <a:lnTo>
                        <a:pt x="577479" y="442175"/>
                      </a:lnTo>
                      <a:lnTo>
                        <a:pt x="595334" y="398087"/>
                      </a:lnTo>
                      <a:lnTo>
                        <a:pt x="606047" y="352220"/>
                      </a:lnTo>
                      <a:lnTo>
                        <a:pt x="609619" y="305463"/>
                      </a:lnTo>
                      <a:lnTo>
                        <a:pt x="606047" y="258706"/>
                      </a:lnTo>
                      <a:lnTo>
                        <a:pt x="595334" y="212839"/>
                      </a:lnTo>
                      <a:lnTo>
                        <a:pt x="577479" y="168751"/>
                      </a:lnTo>
                      <a:lnTo>
                        <a:pt x="552481" y="127330"/>
                      </a:lnTo>
                      <a:lnTo>
                        <a:pt x="520341" y="89468"/>
                      </a:lnTo>
                      <a:lnTo>
                        <a:pt x="482559" y="57259"/>
                      </a:lnTo>
                      <a:lnTo>
                        <a:pt x="441227" y="32208"/>
                      </a:lnTo>
                      <a:lnTo>
                        <a:pt x="397234" y="14314"/>
                      </a:lnTo>
                      <a:lnTo>
                        <a:pt x="351465" y="3578"/>
                      </a:lnTo>
                      <a:lnTo>
                        <a:pt x="30480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TW" altLang="en-US" sz="2800" b="1" dirty="0">
                    <a:latin typeface="Chaparral Pro Light" panose="02060403030505090203" pitchFamily="18" charset="0"/>
                  </a:endParaRPr>
                </a:p>
              </p:txBody>
            </p:sp>
          </mc:Choice>
          <mc:Fallback xmlns="">
            <p:sp>
              <p:nvSpPr>
                <p:cNvPr id="37" name="object 4">
                  <a:extLst>
                    <a:ext uri="{FF2B5EF4-FFF2-40B4-BE49-F238E27FC236}">
                      <a16:creationId xmlns:a16="http://schemas.microsoft.com/office/drawing/2014/main" id="{BC216BB3-074F-4DA1-A985-095C7022F6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097" y="2684627"/>
                  <a:ext cx="610235" cy="419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235" h="611504">
                      <a:moveTo>
                        <a:pt x="304809" y="0"/>
                      </a:moveTo>
                      <a:lnTo>
                        <a:pt x="258153" y="3578"/>
                      </a:lnTo>
                      <a:lnTo>
                        <a:pt x="212384" y="14314"/>
                      </a:lnTo>
                      <a:lnTo>
                        <a:pt x="168391" y="32208"/>
                      </a:lnTo>
                      <a:lnTo>
                        <a:pt x="127059" y="57259"/>
                      </a:lnTo>
                      <a:lnTo>
                        <a:pt x="89277" y="89468"/>
                      </a:lnTo>
                      <a:lnTo>
                        <a:pt x="57137" y="127330"/>
                      </a:lnTo>
                      <a:lnTo>
                        <a:pt x="32140" y="168751"/>
                      </a:lnTo>
                      <a:lnTo>
                        <a:pt x="14284" y="212839"/>
                      </a:lnTo>
                      <a:lnTo>
                        <a:pt x="3571" y="258706"/>
                      </a:lnTo>
                      <a:lnTo>
                        <a:pt x="0" y="305463"/>
                      </a:lnTo>
                      <a:lnTo>
                        <a:pt x="3571" y="352220"/>
                      </a:lnTo>
                      <a:lnTo>
                        <a:pt x="14284" y="398087"/>
                      </a:lnTo>
                      <a:lnTo>
                        <a:pt x="32140" y="442175"/>
                      </a:lnTo>
                      <a:lnTo>
                        <a:pt x="57137" y="483596"/>
                      </a:lnTo>
                      <a:lnTo>
                        <a:pt x="89277" y="521458"/>
                      </a:lnTo>
                      <a:lnTo>
                        <a:pt x="127059" y="553670"/>
                      </a:lnTo>
                      <a:lnTo>
                        <a:pt x="168391" y="578724"/>
                      </a:lnTo>
                      <a:lnTo>
                        <a:pt x="212384" y="596620"/>
                      </a:lnTo>
                      <a:lnTo>
                        <a:pt x="258153" y="607357"/>
                      </a:lnTo>
                      <a:lnTo>
                        <a:pt x="304809" y="610936"/>
                      </a:lnTo>
                      <a:lnTo>
                        <a:pt x="351465" y="607357"/>
                      </a:lnTo>
                      <a:lnTo>
                        <a:pt x="397234" y="596620"/>
                      </a:lnTo>
                      <a:lnTo>
                        <a:pt x="441227" y="578724"/>
                      </a:lnTo>
                      <a:lnTo>
                        <a:pt x="482559" y="553670"/>
                      </a:lnTo>
                      <a:lnTo>
                        <a:pt x="520341" y="521458"/>
                      </a:lnTo>
                      <a:lnTo>
                        <a:pt x="552481" y="483596"/>
                      </a:lnTo>
                      <a:lnTo>
                        <a:pt x="577479" y="442175"/>
                      </a:lnTo>
                      <a:lnTo>
                        <a:pt x="595334" y="398087"/>
                      </a:lnTo>
                      <a:lnTo>
                        <a:pt x="606047" y="352220"/>
                      </a:lnTo>
                      <a:lnTo>
                        <a:pt x="609619" y="305463"/>
                      </a:lnTo>
                      <a:lnTo>
                        <a:pt x="606047" y="258706"/>
                      </a:lnTo>
                      <a:lnTo>
                        <a:pt x="595334" y="212839"/>
                      </a:lnTo>
                      <a:lnTo>
                        <a:pt x="577479" y="168751"/>
                      </a:lnTo>
                      <a:lnTo>
                        <a:pt x="552481" y="127330"/>
                      </a:lnTo>
                      <a:lnTo>
                        <a:pt x="520341" y="89468"/>
                      </a:lnTo>
                      <a:lnTo>
                        <a:pt x="482559" y="57259"/>
                      </a:lnTo>
                      <a:lnTo>
                        <a:pt x="441227" y="32208"/>
                      </a:lnTo>
                      <a:lnTo>
                        <a:pt x="397234" y="14314"/>
                      </a:lnTo>
                      <a:lnTo>
                        <a:pt x="351465" y="3578"/>
                      </a:lnTo>
                      <a:lnTo>
                        <a:pt x="304809" y="0"/>
                      </a:lnTo>
                      <a:close/>
                    </a:path>
                  </a:pathLst>
                </a:cu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bject 12">
                  <a:extLst>
                    <a:ext uri="{FF2B5EF4-FFF2-40B4-BE49-F238E27FC236}">
                      <a16:creationId xmlns:a16="http://schemas.microsoft.com/office/drawing/2014/main" id="{ACFC9237-3EA1-478C-AC18-829351C8018E}"/>
                    </a:ext>
                  </a:extLst>
                </p:cNvPr>
                <p:cNvSpPr txBox="1"/>
                <p:nvPr/>
              </p:nvSpPr>
              <p:spPr>
                <a:xfrm>
                  <a:off x="3999878" y="4304460"/>
                  <a:ext cx="106680" cy="444352"/>
                </a:xfrm>
                <a:prstGeom prst="rect">
                  <a:avLst/>
                </a:prstGeom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TW" altLang="en-US" sz="2800" b="1" dirty="0">
                    <a:latin typeface="Chaparral Pro Light" panose="02060403030505090203" pitchFamily="18" charset="0"/>
                  </a:endParaRPr>
                </a:p>
              </p:txBody>
            </p:sp>
          </mc:Choice>
          <mc:Fallback xmlns="">
            <p:sp>
              <p:nvSpPr>
                <p:cNvPr id="38" name="object 12">
                  <a:extLst>
                    <a:ext uri="{FF2B5EF4-FFF2-40B4-BE49-F238E27FC236}">
                      <a16:creationId xmlns:a16="http://schemas.microsoft.com/office/drawing/2014/main" id="{80667B00-5AF8-48F4-8BF2-2E4907A5E1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878" y="4304460"/>
                  <a:ext cx="106680" cy="444352"/>
                </a:xfrm>
                <a:prstGeom prst="rect">
                  <a:avLst/>
                </a:prstGeom>
                <a:blipFill>
                  <a:blip r:embed="rId13"/>
                  <a:stretch>
                    <a:fillRect r="-8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bject 16">
                  <a:extLst>
                    <a:ext uri="{FF2B5EF4-FFF2-40B4-BE49-F238E27FC236}">
                      <a16:creationId xmlns:a16="http://schemas.microsoft.com/office/drawing/2014/main" id="{51E64509-4A2F-4C13-B5FD-CB3E920EB289}"/>
                    </a:ext>
                  </a:extLst>
                </p:cNvPr>
                <p:cNvSpPr/>
                <p:nvPr/>
              </p:nvSpPr>
              <p:spPr>
                <a:xfrm>
                  <a:off x="3792463" y="5965592"/>
                  <a:ext cx="609600" cy="611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00" h="611504">
                      <a:moveTo>
                        <a:pt x="304803" y="0"/>
                      </a:moveTo>
                      <a:lnTo>
                        <a:pt x="258147" y="3578"/>
                      </a:lnTo>
                      <a:lnTo>
                        <a:pt x="212378" y="14314"/>
                      </a:lnTo>
                      <a:lnTo>
                        <a:pt x="168386" y="32208"/>
                      </a:lnTo>
                      <a:lnTo>
                        <a:pt x="127056" y="57259"/>
                      </a:lnTo>
                      <a:lnTo>
                        <a:pt x="89277" y="89468"/>
                      </a:lnTo>
                      <a:lnTo>
                        <a:pt x="57137" y="127330"/>
                      </a:lnTo>
                      <a:lnTo>
                        <a:pt x="32140" y="168751"/>
                      </a:lnTo>
                      <a:lnTo>
                        <a:pt x="14284" y="212839"/>
                      </a:lnTo>
                      <a:lnTo>
                        <a:pt x="3571" y="258707"/>
                      </a:lnTo>
                      <a:lnTo>
                        <a:pt x="0" y="305465"/>
                      </a:lnTo>
                      <a:lnTo>
                        <a:pt x="3571" y="352222"/>
                      </a:lnTo>
                      <a:lnTo>
                        <a:pt x="14284" y="398091"/>
                      </a:lnTo>
                      <a:lnTo>
                        <a:pt x="32140" y="442182"/>
                      </a:lnTo>
                      <a:lnTo>
                        <a:pt x="57137" y="483605"/>
                      </a:lnTo>
                      <a:lnTo>
                        <a:pt x="89277" y="521471"/>
                      </a:lnTo>
                      <a:lnTo>
                        <a:pt x="127056" y="553680"/>
                      </a:lnTo>
                      <a:lnTo>
                        <a:pt x="168386" y="578731"/>
                      </a:lnTo>
                      <a:lnTo>
                        <a:pt x="212378" y="596624"/>
                      </a:lnTo>
                      <a:lnTo>
                        <a:pt x="258147" y="607361"/>
                      </a:lnTo>
                      <a:lnTo>
                        <a:pt x="304803" y="610939"/>
                      </a:lnTo>
                      <a:lnTo>
                        <a:pt x="351459" y="607361"/>
                      </a:lnTo>
                      <a:lnTo>
                        <a:pt x="397227" y="596624"/>
                      </a:lnTo>
                      <a:lnTo>
                        <a:pt x="441220" y="578731"/>
                      </a:lnTo>
                      <a:lnTo>
                        <a:pt x="482549" y="553680"/>
                      </a:lnTo>
                      <a:lnTo>
                        <a:pt x="520328" y="521471"/>
                      </a:lnTo>
                      <a:lnTo>
                        <a:pt x="552468" y="483605"/>
                      </a:lnTo>
                      <a:lnTo>
                        <a:pt x="577466" y="442182"/>
                      </a:lnTo>
                      <a:lnTo>
                        <a:pt x="595321" y="398091"/>
                      </a:lnTo>
                      <a:lnTo>
                        <a:pt x="606035" y="352222"/>
                      </a:lnTo>
                      <a:lnTo>
                        <a:pt x="609606" y="305465"/>
                      </a:lnTo>
                      <a:lnTo>
                        <a:pt x="606035" y="258707"/>
                      </a:lnTo>
                      <a:lnTo>
                        <a:pt x="595321" y="212839"/>
                      </a:lnTo>
                      <a:lnTo>
                        <a:pt x="577466" y="168751"/>
                      </a:lnTo>
                      <a:lnTo>
                        <a:pt x="552468" y="127330"/>
                      </a:lnTo>
                      <a:lnTo>
                        <a:pt x="520328" y="89468"/>
                      </a:lnTo>
                      <a:lnTo>
                        <a:pt x="482549" y="57259"/>
                      </a:lnTo>
                      <a:lnTo>
                        <a:pt x="441220" y="32208"/>
                      </a:lnTo>
                      <a:lnTo>
                        <a:pt x="397227" y="14314"/>
                      </a:lnTo>
                      <a:lnTo>
                        <a:pt x="351459" y="3578"/>
                      </a:lnTo>
                      <a:lnTo>
                        <a:pt x="30480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TW" altLang="en-US" sz="2800" b="1" dirty="0">
                    <a:latin typeface="Chaparral Pro Light" panose="02060403030505090203" pitchFamily="18" charset="0"/>
                  </a:endParaRPr>
                </a:p>
              </p:txBody>
            </p:sp>
          </mc:Choice>
          <mc:Fallback xmlns="">
            <p:sp>
              <p:nvSpPr>
                <p:cNvPr id="39" name="object 16">
                  <a:extLst>
                    <a:ext uri="{FF2B5EF4-FFF2-40B4-BE49-F238E27FC236}">
                      <a16:creationId xmlns:a16="http://schemas.microsoft.com/office/drawing/2014/main" id="{948D646F-E903-4A4D-A922-9394213DB1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463" y="5965592"/>
                  <a:ext cx="609600" cy="611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600" h="611504">
                      <a:moveTo>
                        <a:pt x="304803" y="0"/>
                      </a:moveTo>
                      <a:lnTo>
                        <a:pt x="258147" y="3578"/>
                      </a:lnTo>
                      <a:lnTo>
                        <a:pt x="212378" y="14314"/>
                      </a:lnTo>
                      <a:lnTo>
                        <a:pt x="168386" y="32208"/>
                      </a:lnTo>
                      <a:lnTo>
                        <a:pt x="127056" y="57259"/>
                      </a:lnTo>
                      <a:lnTo>
                        <a:pt x="89277" y="89468"/>
                      </a:lnTo>
                      <a:lnTo>
                        <a:pt x="57137" y="127330"/>
                      </a:lnTo>
                      <a:lnTo>
                        <a:pt x="32140" y="168751"/>
                      </a:lnTo>
                      <a:lnTo>
                        <a:pt x="14284" y="212839"/>
                      </a:lnTo>
                      <a:lnTo>
                        <a:pt x="3571" y="258707"/>
                      </a:lnTo>
                      <a:lnTo>
                        <a:pt x="0" y="305465"/>
                      </a:lnTo>
                      <a:lnTo>
                        <a:pt x="3571" y="352222"/>
                      </a:lnTo>
                      <a:lnTo>
                        <a:pt x="14284" y="398091"/>
                      </a:lnTo>
                      <a:lnTo>
                        <a:pt x="32140" y="442182"/>
                      </a:lnTo>
                      <a:lnTo>
                        <a:pt x="57137" y="483605"/>
                      </a:lnTo>
                      <a:lnTo>
                        <a:pt x="89277" y="521471"/>
                      </a:lnTo>
                      <a:lnTo>
                        <a:pt x="127056" y="553680"/>
                      </a:lnTo>
                      <a:lnTo>
                        <a:pt x="168386" y="578731"/>
                      </a:lnTo>
                      <a:lnTo>
                        <a:pt x="212378" y="596624"/>
                      </a:lnTo>
                      <a:lnTo>
                        <a:pt x="258147" y="607361"/>
                      </a:lnTo>
                      <a:lnTo>
                        <a:pt x="304803" y="610939"/>
                      </a:lnTo>
                      <a:lnTo>
                        <a:pt x="351459" y="607361"/>
                      </a:lnTo>
                      <a:lnTo>
                        <a:pt x="397227" y="596624"/>
                      </a:lnTo>
                      <a:lnTo>
                        <a:pt x="441220" y="578731"/>
                      </a:lnTo>
                      <a:lnTo>
                        <a:pt x="482549" y="553680"/>
                      </a:lnTo>
                      <a:lnTo>
                        <a:pt x="520328" y="521471"/>
                      </a:lnTo>
                      <a:lnTo>
                        <a:pt x="552468" y="483605"/>
                      </a:lnTo>
                      <a:lnTo>
                        <a:pt x="577466" y="442182"/>
                      </a:lnTo>
                      <a:lnTo>
                        <a:pt x="595321" y="398091"/>
                      </a:lnTo>
                      <a:lnTo>
                        <a:pt x="606035" y="352222"/>
                      </a:lnTo>
                      <a:lnTo>
                        <a:pt x="609606" y="305465"/>
                      </a:lnTo>
                      <a:lnTo>
                        <a:pt x="606035" y="258707"/>
                      </a:lnTo>
                      <a:lnTo>
                        <a:pt x="595321" y="212839"/>
                      </a:lnTo>
                      <a:lnTo>
                        <a:pt x="577466" y="168751"/>
                      </a:lnTo>
                      <a:lnTo>
                        <a:pt x="552468" y="127330"/>
                      </a:lnTo>
                      <a:lnTo>
                        <a:pt x="520328" y="89468"/>
                      </a:lnTo>
                      <a:lnTo>
                        <a:pt x="482549" y="57259"/>
                      </a:lnTo>
                      <a:lnTo>
                        <a:pt x="441220" y="32208"/>
                      </a:lnTo>
                      <a:lnTo>
                        <a:pt x="397227" y="14314"/>
                      </a:lnTo>
                      <a:lnTo>
                        <a:pt x="351459" y="3578"/>
                      </a:lnTo>
                      <a:lnTo>
                        <a:pt x="304803" y="0"/>
                      </a:lnTo>
                      <a:close/>
                    </a:path>
                  </a:pathLst>
                </a:cu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General Structure of ANN</a:t>
            </a:r>
          </a:p>
        </p:txBody>
      </p:sp>
      <p:graphicFrame>
        <p:nvGraphicFramePr>
          <p:cNvPr id="14340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4472488"/>
              </p:ext>
            </p:extLst>
          </p:nvPr>
        </p:nvGraphicFramePr>
        <p:xfrm>
          <a:off x="1248485" y="1993667"/>
          <a:ext cx="5553075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417922" imgH="6555254" progId="Visio.Drawing.6">
                  <p:embed/>
                </p:oleObj>
              </mc:Choice>
              <mc:Fallback>
                <p:oleObj name="Visio" r:id="rId3" imgW="5417922" imgH="6555254" progId="Visio.Drawing.6">
                  <p:embed/>
                  <p:pic>
                    <p:nvPicPr>
                      <p:cNvPr id="14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485" y="1993667"/>
                        <a:ext cx="5553075" cy="671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569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3982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56623" indent="-406394">
              <a:spcBef>
                <a:spcPct val="10000"/>
              </a:spcBef>
              <a:spcAft>
                <a:spcPts val="569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3982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25575" indent="-325115">
              <a:spcBef>
                <a:spcPct val="10000"/>
              </a:spcBef>
              <a:spcAft>
                <a:spcPts val="569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3413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275804" indent="-325115">
              <a:spcBef>
                <a:spcPct val="20000"/>
              </a:spcBef>
              <a:buSzPct val="100000"/>
              <a:buChar char="–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926034" indent="-325115">
              <a:spcBef>
                <a:spcPct val="20000"/>
              </a:spcBef>
              <a:buSzPct val="100000"/>
              <a:buChar char="•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576264" indent="-32511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4226494" indent="-32511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876724" indent="-32511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5526954" indent="-32511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844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130046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838AB0FB-81B7-41E4-A6D9-5B33BA5552E1}" type="slidenum">
              <a:rPr lang="zh-TW" altLang="en-US" sz="2276">
                <a:solidFill>
                  <a:srgbClr val="000000"/>
                </a:solidFill>
              </a:rPr>
              <a:pPr defTabSz="130046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</a:t>
            </a:fld>
            <a:endParaRPr lang="en-US" altLang="zh-TW" sz="2276">
              <a:solidFill>
                <a:srgbClr val="000000"/>
              </a:solidFill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8974931" y="7040739"/>
            <a:ext cx="606792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1300460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</a:rPr>
              <a:t>Training ANN means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</a:rPr>
              <a:t>learning the weights of the neurons</a:t>
            </a:r>
          </a:p>
        </p:txBody>
      </p:sp>
      <p:sp>
        <p:nvSpPr>
          <p:cNvPr id="14342" name="文字方塊 9"/>
          <p:cNvSpPr txBox="1">
            <a:spLocks noChangeArrowheads="1"/>
          </p:cNvSpPr>
          <p:nvPr/>
        </p:nvSpPr>
        <p:spPr bwMode="auto">
          <a:xfrm>
            <a:off x="5743456" y="4346272"/>
            <a:ext cx="821831" cy="44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130046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276">
                <a:solidFill>
                  <a:srgbClr val="000000"/>
                </a:solidFill>
                <a:ea typeface="新細明體" panose="02020500000000000000" pitchFamily="18" charset="-120"/>
              </a:rPr>
              <a:t>w</a:t>
            </a:r>
            <a:r>
              <a:rPr lang="en-US" altLang="zh-TW" sz="2276" baseline="-25000">
                <a:solidFill>
                  <a:srgbClr val="000000"/>
                </a:solidFill>
                <a:ea typeface="新細明體" panose="02020500000000000000" pitchFamily="18" charset="-120"/>
              </a:rPr>
              <a:t>ij</a:t>
            </a:r>
            <a:endParaRPr lang="zh-TW" altLang="en-US" sz="2276" baseline="-250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4343" name="群組 22"/>
          <p:cNvGrpSpPr>
            <a:grpSpLocks/>
          </p:cNvGrpSpPr>
          <p:nvPr/>
        </p:nvGrpSpPr>
        <p:grpSpPr bwMode="auto">
          <a:xfrm>
            <a:off x="8517731" y="2491366"/>
            <a:ext cx="7411680" cy="4202299"/>
            <a:chOff x="4588158" y="1964073"/>
            <a:chExt cx="4257675" cy="2314575"/>
          </a:xfrm>
        </p:grpSpPr>
        <p:pic>
          <p:nvPicPr>
            <p:cNvPr id="14346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8158" y="1964073"/>
              <a:ext cx="4257675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966" y="3522609"/>
              <a:ext cx="3429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348" name="直線單箭頭接點 15"/>
            <p:cNvCxnSpPr>
              <a:cxnSpLocks noChangeShapeType="1"/>
            </p:cNvCxnSpPr>
            <p:nvPr/>
          </p:nvCxnSpPr>
          <p:spPr bwMode="auto">
            <a:xfrm flipV="1">
              <a:off x="5042019" y="3331445"/>
              <a:ext cx="750606" cy="274889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44" name="AutoShape 6"/>
          <p:cNvSpPr>
            <a:spLocks noChangeArrowheads="1"/>
          </p:cNvSpPr>
          <p:nvPr/>
        </p:nvSpPr>
        <p:spPr bwMode="auto">
          <a:xfrm rot="21317730">
            <a:off x="5443931" y="5728626"/>
            <a:ext cx="6548076" cy="1045347"/>
          </a:xfrm>
          <a:prstGeom prst="curvedUpArrow">
            <a:avLst>
              <a:gd name="adj1" fmla="val 28466"/>
              <a:gd name="adj2" fmla="val 84032"/>
              <a:gd name="adj3" fmla="val 31825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130046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2276" b="1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4345" name="文字方塊 9"/>
          <p:cNvSpPr txBox="1">
            <a:spLocks noChangeArrowheads="1"/>
          </p:cNvSpPr>
          <p:nvPr/>
        </p:nvSpPr>
        <p:spPr bwMode="auto">
          <a:xfrm>
            <a:off x="4921625" y="6452780"/>
            <a:ext cx="821831" cy="44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130046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276">
                <a:solidFill>
                  <a:srgbClr val="000000"/>
                </a:solidFill>
                <a:ea typeface="新細明體" panose="02020500000000000000" pitchFamily="18" charset="-120"/>
              </a:rPr>
              <a:t>w</a:t>
            </a:r>
            <a:r>
              <a:rPr lang="en-US" altLang="zh-TW" sz="2276" baseline="-25000">
                <a:solidFill>
                  <a:srgbClr val="000000"/>
                </a:solidFill>
                <a:ea typeface="新細明體" panose="02020500000000000000" pitchFamily="18" charset="-120"/>
              </a:rPr>
              <a:t>jk</a:t>
            </a:r>
            <a:endParaRPr lang="zh-TW" altLang="en-US" sz="2276" baseline="-250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>
            <a:extLst>
              <a:ext uri="{FF2B5EF4-FFF2-40B4-BE49-F238E27FC236}">
                <a16:creationId xmlns:a16="http://schemas.microsoft.com/office/drawing/2014/main" id="{5865A08E-D0C6-40B7-AD6C-804A498DFB7B}"/>
              </a:ext>
            </a:extLst>
          </p:cNvPr>
          <p:cNvGrpSpPr/>
          <p:nvPr/>
        </p:nvGrpSpPr>
        <p:grpSpPr>
          <a:xfrm>
            <a:off x="8254617" y="4096030"/>
            <a:ext cx="8256357" cy="5371414"/>
            <a:chOff x="8254617" y="4096030"/>
            <a:chExt cx="8256357" cy="537141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1FE72E9-23D8-47A5-81FD-FCD72F97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4617" y="4096030"/>
              <a:ext cx="8256357" cy="537141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58AB878-7FFF-47EE-A46D-9C7A01CA5986}"/>
                </a:ext>
              </a:extLst>
            </p:cNvPr>
            <p:cNvSpPr/>
            <p:nvPr/>
          </p:nvSpPr>
          <p:spPr>
            <a:xfrm>
              <a:off x="12018535" y="6313866"/>
              <a:ext cx="13532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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36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zh-TW" altLang="en-US"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D1CE618-DF30-4569-B450-07C11BBAF11F}"/>
                </a:ext>
              </a:extLst>
            </p:cNvPr>
            <p:cNvSpPr/>
            <p:nvPr/>
          </p:nvSpPr>
          <p:spPr>
            <a:xfrm>
              <a:off x="13910132" y="6307475"/>
              <a:ext cx="13500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6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rPr>
                <a:t></a:t>
              </a:r>
              <a:r>
                <a:rPr lang="en-US" altLang="zh-TW" sz="3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1 </a:t>
              </a:r>
              <a:endParaRPr lang="zh-TW" altLang="en-US" sz="3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585E193-760B-4DB9-B97F-6A07A490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31" y="1330791"/>
            <a:ext cx="15610741" cy="321336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In vector notation, this may be equivalently written as the </a:t>
            </a:r>
            <a:r>
              <a:rPr lang="en-US" altLang="zh-TW" sz="3200" dirty="0">
                <a:solidFill>
                  <a:srgbClr val="FF0000"/>
                </a:solidFill>
              </a:rPr>
              <a:t>Jacobian-gradient product </a:t>
            </a:r>
            <a:r>
              <a:rPr lang="en-US" altLang="zh-TW" sz="3200" dirty="0"/>
              <a:t>for each operation in the graph.</a:t>
            </a:r>
          </a:p>
          <a:p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pPr marL="0" indent="0">
              <a:buNone/>
            </a:pP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pPr marL="0" indent="0">
              <a:buNone/>
            </a:pPr>
            <a:endParaRPr lang="en-US" altLang="zh-TW" sz="3200" dirty="0">
              <a:latin typeface="Chaparral Pro Light" panose="02060403030505090203" pitchFamily="18" charset="0"/>
              <a:cs typeface="DejaVu Serif"/>
            </a:endParaRPr>
          </a:p>
          <a:p>
            <a:pPr marL="0" indent="0">
              <a:buNone/>
            </a:pPr>
            <a:r>
              <a:rPr lang="en-US" altLang="zh-TW" sz="3200" dirty="0">
                <a:latin typeface="Chaparral Pro Light" panose="02060403030505090203" pitchFamily="18" charset="0"/>
                <a:cs typeface="DejaVu Serif"/>
              </a:rPr>
              <a:t>     </a:t>
            </a:r>
            <a:r>
              <a:rPr lang="en-US" altLang="zh-TW" sz="3200" dirty="0"/>
              <a:t>where</a:t>
            </a:r>
            <a:r>
              <a:rPr lang="en-US" altLang="zh-TW" sz="3200" dirty="0"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altLang="zh-TW" sz="3200" i="1" dirty="0"/>
              <a:t>∂y/∂x </a:t>
            </a:r>
            <a:r>
              <a:rPr lang="en-US" altLang="zh-TW" sz="3200" dirty="0"/>
              <a:t>is</a:t>
            </a:r>
            <a:r>
              <a:rPr lang="en-US" altLang="zh-TW" sz="3200" dirty="0"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altLang="zh-TW" sz="3200" dirty="0"/>
              <a:t>the</a:t>
            </a:r>
            <a:r>
              <a:rPr lang="en-US" altLang="zh-TW" sz="3200" dirty="0"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</a:rPr>
              <a:t>n</a:t>
            </a:r>
            <a:r>
              <a:rPr lang="en-US" altLang="zh-TW" sz="3200" dirty="0">
                <a:solidFill>
                  <a:srgbClr val="FF0000"/>
                </a:solidFill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sym typeface="Symbol" panose="05050102010706020507" pitchFamily="18" charset="2"/>
              </a:rPr>
              <a:t></a:t>
            </a:r>
            <a:r>
              <a:rPr lang="en-US" altLang="zh-TW" sz="3200" dirty="0">
                <a:solidFill>
                  <a:srgbClr val="FF0000"/>
                </a:solidFill>
              </a:rPr>
              <a:t> </a:t>
            </a:r>
            <a:r>
              <a:rPr lang="en-US" altLang="zh-TW" sz="3200" i="1" dirty="0">
                <a:solidFill>
                  <a:srgbClr val="FF0000"/>
                </a:solidFill>
              </a:rPr>
              <a:t>m</a:t>
            </a:r>
            <a:r>
              <a:rPr lang="en-US" altLang="zh-TW" sz="3200" dirty="0">
                <a:solidFill>
                  <a:srgbClr val="FF0000"/>
                </a:solidFill>
              </a:rPr>
              <a:t> Jacobian</a:t>
            </a:r>
            <a:r>
              <a:rPr lang="en-US" altLang="zh-TW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</a:rPr>
              <a:t>matrix</a:t>
            </a:r>
            <a:r>
              <a:rPr lang="en-US" altLang="zh-TW" sz="3200" dirty="0">
                <a:solidFill>
                  <a:srgbClr val="FF0000"/>
                </a:solidFill>
                <a:latin typeface="Chaparral Pro Light" panose="02060403030505090203" pitchFamily="18" charset="0"/>
                <a:cs typeface="DejaVu Serif"/>
              </a:rPr>
              <a:t> </a:t>
            </a:r>
            <a:r>
              <a:rPr lang="en-US" altLang="zh-TW" sz="3200" dirty="0"/>
              <a:t>of </a:t>
            </a:r>
            <a:r>
              <a:rPr lang="en-US" altLang="zh-TW" sz="3200" i="1" dirty="0"/>
              <a:t>g</a:t>
            </a:r>
            <a:r>
              <a:rPr lang="en-US" altLang="zh-TW" sz="3200" dirty="0"/>
              <a:t>.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453" y="297571"/>
            <a:ext cx="157734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Back-Propagation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E6C62D-3CF8-4C54-A5C5-1B0D2FAF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ACCD6CC-0108-4619-9A43-F0BC13E58496}"/>
                  </a:ext>
                </a:extLst>
              </p:cNvPr>
              <p:cNvSpPr txBox="1"/>
              <p:nvPr/>
            </p:nvSpPr>
            <p:spPr>
              <a:xfrm>
                <a:off x="5556760" y="2318998"/>
                <a:ext cx="5969903" cy="1378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3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3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TW" alt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zh-TW" altLang="en-US" sz="3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TW" alt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zh-TW" altLang="en-US" sz="320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>
                        <m:sSubPr>
                          <m:ctrlPr>
                            <a:rPr lang="zh-TW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TW" altLang="en-US" sz="3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32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ACCD6CC-0108-4619-9A43-F0BC13E5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60" y="2318998"/>
                <a:ext cx="5969903" cy="13780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8E373066-1AE7-44CD-8F6F-88FA70F89CA9}"/>
              </a:ext>
            </a:extLst>
          </p:cNvPr>
          <p:cNvGrpSpPr/>
          <p:nvPr/>
        </p:nvGrpSpPr>
        <p:grpSpPr>
          <a:xfrm>
            <a:off x="1989669" y="4591149"/>
            <a:ext cx="4790615" cy="4381176"/>
            <a:chOff x="2101731" y="4629135"/>
            <a:chExt cx="4790615" cy="438117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58479DF-32B9-4BDE-A226-4E5D0501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551751" y="4669717"/>
              <a:ext cx="4325037" cy="4356152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66372D-3DEA-4BE4-A604-873F803650C0}"/>
                </a:ext>
              </a:extLst>
            </p:cNvPr>
            <p:cNvSpPr/>
            <p:nvPr/>
          </p:nvSpPr>
          <p:spPr>
            <a:xfrm>
              <a:off x="2294096" y="5722699"/>
              <a:ext cx="49564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b="1" i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4000">
                  <a:solidFill>
                    <a:srgbClr val="FF0000"/>
                  </a:solidFill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40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819188B-1C44-4D2D-927B-17E4E148F447}"/>
                </a:ext>
              </a:extLst>
            </p:cNvPr>
            <p:cNvSpPr/>
            <p:nvPr/>
          </p:nvSpPr>
          <p:spPr>
            <a:xfrm>
              <a:off x="2101731" y="8208122"/>
              <a:ext cx="49564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b="1" i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3600">
                  <a:solidFill>
                    <a:srgbClr val="FF0000"/>
                  </a:solidFill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36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2300C3B-0FDD-4E3B-885A-642F8A652363}"/>
                </a:ext>
              </a:extLst>
            </p:cNvPr>
            <p:cNvSpPr/>
            <p:nvPr/>
          </p:nvSpPr>
          <p:spPr>
            <a:xfrm>
              <a:off x="4528229" y="4629135"/>
              <a:ext cx="4956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6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TW" sz="3600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360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54629E1-C9EB-48AD-874F-CAFBBB6D4498}"/>
                </a:ext>
              </a:extLst>
            </p:cNvPr>
            <p:cNvSpPr/>
            <p:nvPr/>
          </p:nvSpPr>
          <p:spPr>
            <a:xfrm>
              <a:off x="2942774" y="5852201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6067310-58B2-4DF3-817C-FFCDC28F507C}"/>
                </a:ext>
              </a:extLst>
            </p:cNvPr>
            <p:cNvSpPr/>
            <p:nvPr/>
          </p:nvSpPr>
          <p:spPr>
            <a:xfrm>
              <a:off x="3555812" y="5845810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734DE37-011F-4E69-A744-A4150AEFFBCF}"/>
                </a:ext>
              </a:extLst>
            </p:cNvPr>
            <p:cNvSpPr/>
            <p:nvPr/>
          </p:nvSpPr>
          <p:spPr>
            <a:xfrm>
              <a:off x="6025786" y="5852201"/>
              <a:ext cx="61872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CBA91D22-7C5E-4F69-AE44-EDA888872DCE}"/>
                </a:ext>
              </a:extLst>
            </p:cNvPr>
            <p:cNvSpPr/>
            <p:nvPr/>
          </p:nvSpPr>
          <p:spPr>
            <a:xfrm>
              <a:off x="2658567" y="8405375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7CC5065-A940-4FF9-B607-428E10C4ABCE}"/>
                </a:ext>
              </a:extLst>
            </p:cNvPr>
            <p:cNvSpPr/>
            <p:nvPr/>
          </p:nvSpPr>
          <p:spPr>
            <a:xfrm>
              <a:off x="3229738" y="8395186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1E314AF-5BB0-4FDC-A18B-DAC2AED0C1DE}"/>
                </a:ext>
              </a:extLst>
            </p:cNvPr>
            <p:cNvSpPr/>
            <p:nvPr/>
          </p:nvSpPr>
          <p:spPr>
            <a:xfrm>
              <a:off x="6366493" y="8384998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i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0D1127-0222-4304-9A91-E8892B3E86F1}"/>
                </a:ext>
              </a:extLst>
            </p:cNvPr>
            <p:cNvSpPr/>
            <p:nvPr/>
          </p:nvSpPr>
          <p:spPr>
            <a:xfrm>
              <a:off x="3866536" y="8395186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="1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922E0F5-1689-496D-8EB9-F1346AB4DD01}"/>
                </a:ext>
              </a:extLst>
            </p:cNvPr>
            <p:cNvSpPr/>
            <p:nvPr/>
          </p:nvSpPr>
          <p:spPr>
            <a:xfrm>
              <a:off x="4754522" y="5833189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0D0A756-4696-4906-8052-8AE32E4B0827}"/>
                </a:ext>
              </a:extLst>
            </p:cNvPr>
            <p:cNvSpPr/>
            <p:nvPr/>
          </p:nvSpPr>
          <p:spPr>
            <a:xfrm>
              <a:off x="5057065" y="8380661"/>
              <a:ext cx="4695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TW" sz="2400" b="1">
                  <a:latin typeface="Chaparral Pro Light" panose="02060403030505090203" pitchFamily="18" charset="0"/>
                  <a:cs typeface="DejaVu Serif"/>
                </a:rPr>
                <a:t> </a:t>
              </a:r>
              <a:endParaRPr lang="zh-TW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77333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2650331" y="243829"/>
            <a:ext cx="11704320" cy="1083733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Computation of Node’s Output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777331" y="1431432"/>
            <a:ext cx="14198600" cy="1551094"/>
          </a:xfrm>
        </p:spPr>
        <p:txBody>
          <a:bodyPr>
            <a:normAutofit/>
          </a:bodyPr>
          <a:lstStyle/>
          <a:p>
            <a:r>
              <a:rPr lang="en-US" altLang="zh-TW" sz="3600">
                <a:solidFill>
                  <a:srgbClr val="FF0000"/>
                </a:solidFill>
                <a:ea typeface="新細明體" panose="02020500000000000000" pitchFamily="18" charset="-120"/>
              </a:rPr>
              <a:t>Activation functions </a:t>
            </a:r>
            <a:r>
              <a:rPr lang="en-US" altLang="zh-TW" sz="3600" b="1" i="1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3600" b="1" i="1" baseline="-2500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600">
                <a:ea typeface="新細明體" panose="02020500000000000000" pitchFamily="18" charset="-120"/>
              </a:rPr>
              <a:t> is associated with nodes in graph.</a:t>
            </a:r>
          </a:p>
          <a:p>
            <a:r>
              <a:rPr lang="en-US" altLang="zh-TW" sz="3600">
                <a:ea typeface="新細明體" panose="02020500000000000000" pitchFamily="18" charset="-120"/>
              </a:rPr>
              <a:t>Output will be in the range [0,1] if the Sigmoid function is used</a:t>
            </a: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662" y="2958675"/>
            <a:ext cx="9910360" cy="225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群組 19"/>
          <p:cNvGrpSpPr/>
          <p:nvPr/>
        </p:nvGrpSpPr>
        <p:grpSpPr>
          <a:xfrm>
            <a:off x="2040731" y="2982526"/>
            <a:ext cx="3937055" cy="2445201"/>
            <a:chOff x="412025" y="2575167"/>
            <a:chExt cx="2768242" cy="1719282"/>
          </a:xfrm>
        </p:grpSpPr>
        <p:grpSp>
          <p:nvGrpSpPr>
            <p:cNvPr id="4" name="群組 3"/>
            <p:cNvGrpSpPr/>
            <p:nvPr/>
          </p:nvGrpSpPr>
          <p:grpSpPr>
            <a:xfrm>
              <a:off x="1655637" y="3191434"/>
              <a:ext cx="663389" cy="663389"/>
              <a:chOff x="1999129" y="5217458"/>
              <a:chExt cx="663389" cy="663389"/>
            </a:xfrm>
          </p:grpSpPr>
          <p:sp>
            <p:nvSpPr>
              <p:cNvPr id="2" name="橢圓 1"/>
              <p:cNvSpPr/>
              <p:nvPr/>
            </p:nvSpPr>
            <p:spPr bwMode="auto">
              <a:xfrm>
                <a:off x="1999129" y="5271247"/>
                <a:ext cx="663389" cy="60960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30048" tIns="65024" rIns="130048" bIns="65024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30046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TW" altLang="en-US" sz="2276" b="1">
                  <a:latin typeface="Arial" charset="0"/>
                </a:endParaRPr>
              </a:p>
            </p:txBody>
          </p:sp>
          <p:sp>
            <p:nvSpPr>
              <p:cNvPr id="3" name="文字方塊 2"/>
              <p:cNvSpPr txBox="1"/>
              <p:nvPr/>
            </p:nvSpPr>
            <p:spPr>
              <a:xfrm>
                <a:off x="2142565" y="5217458"/>
                <a:ext cx="502023" cy="557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455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sz="455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455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" name="直線單箭頭接點 5"/>
            <p:cNvCxnSpPr>
              <a:endCxn id="2" idx="1"/>
            </p:cNvCxnSpPr>
            <p:nvPr/>
          </p:nvCxnSpPr>
          <p:spPr bwMode="auto">
            <a:xfrm>
              <a:off x="942588" y="3026436"/>
              <a:ext cx="810200" cy="3080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直線單箭頭接點 16"/>
            <p:cNvCxnSpPr>
              <a:stCxn id="31" idx="3"/>
              <a:endCxn id="2" idx="3"/>
            </p:cNvCxnSpPr>
            <p:nvPr/>
          </p:nvCxnSpPr>
          <p:spPr bwMode="auto">
            <a:xfrm flipV="1">
              <a:off x="948798" y="3765550"/>
              <a:ext cx="803990" cy="28100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文字方塊 10"/>
            <p:cNvSpPr txBox="1"/>
            <p:nvPr/>
          </p:nvSpPr>
          <p:spPr>
            <a:xfrm>
              <a:off x="972780" y="3326068"/>
              <a:ext cx="592791" cy="34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560" dirty="0"/>
                <a:t>…</a:t>
              </a:r>
              <a:endParaRPr lang="zh-TW" altLang="en-US" sz="256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85334" y="2684207"/>
              <a:ext cx="687811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3982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136695" y="3785582"/>
              <a:ext cx="687811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3982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直線單箭頭接點 28"/>
            <p:cNvCxnSpPr/>
            <p:nvPr/>
          </p:nvCxnSpPr>
          <p:spPr bwMode="auto">
            <a:xfrm>
              <a:off x="2309384" y="3550023"/>
              <a:ext cx="7920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1" name="文字方塊 30"/>
            <p:cNvSpPr txBox="1"/>
            <p:nvPr/>
          </p:nvSpPr>
          <p:spPr>
            <a:xfrm>
              <a:off x="412025" y="3798655"/>
              <a:ext cx="536773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3982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458815" y="2575167"/>
              <a:ext cx="687811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3982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2492456" y="2983613"/>
              <a:ext cx="687811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3982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927838" y="3757449"/>
              <a:ext cx="1145701" cy="495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982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Node</a:t>
              </a:r>
              <a:r>
                <a:rPr lang="en-US" altLang="zh-TW" sz="3982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3982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42414" y="5962938"/>
            <a:ext cx="3152196" cy="3813388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792242" y="5035002"/>
            <a:ext cx="8659689" cy="3837395"/>
            <a:chOff x="6792242" y="5035002"/>
            <a:chExt cx="8659689" cy="3837395"/>
          </a:xfrm>
        </p:grpSpPr>
        <p:pic>
          <p:nvPicPr>
            <p:cNvPr id="1639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291" y="6022566"/>
              <a:ext cx="4246881" cy="1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文字方塊 8"/>
            <p:cNvSpPr txBox="1">
              <a:spLocks noChangeArrowheads="1"/>
            </p:cNvSpPr>
            <p:nvPr/>
          </p:nvSpPr>
          <p:spPr bwMode="auto">
            <a:xfrm>
              <a:off x="6792242" y="7370705"/>
              <a:ext cx="480060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3200">
                  <a:ea typeface="新細明體" panose="02020500000000000000" pitchFamily="18" charset="-120"/>
                </a:rPr>
                <a:t>Activation function-</a:t>
              </a: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3200">
                  <a:ea typeface="新細明體" panose="02020500000000000000" pitchFamily="18" charset="-120"/>
                </a:rPr>
                <a:t>Sigmoid </a:t>
              </a:r>
              <a:r>
                <a:rPr lang="en-US" altLang="zh-TW" sz="3200" dirty="0">
                  <a:ea typeface="新細明體" panose="02020500000000000000" pitchFamily="18" charset="-120"/>
                </a:rPr>
                <a:t>Function</a:t>
              </a:r>
              <a:endParaRPr lang="zh-TW" altLang="en-US" sz="3200" dirty="0">
                <a:ea typeface="新細明體" panose="02020500000000000000" pitchFamily="18" charset="-120"/>
              </a:endParaRPr>
            </a:p>
          </p:txBody>
        </p:sp>
        <p:cxnSp>
          <p:nvCxnSpPr>
            <p:cNvPr id="16394" name="直線單箭頭接點 10"/>
            <p:cNvCxnSpPr>
              <a:cxnSpLocks noChangeShapeType="1"/>
            </p:cNvCxnSpPr>
            <p:nvPr/>
          </p:nvCxnSpPr>
          <p:spPr bwMode="auto">
            <a:xfrm flipH="1">
              <a:off x="7710747" y="5035002"/>
              <a:ext cx="1340384" cy="1248697"/>
            </a:xfrm>
            <a:prstGeom prst="straightConnector1">
              <a:avLst/>
            </a:prstGeom>
            <a:noFill/>
            <a:ln w="12700" algn="ctr">
              <a:solidFill>
                <a:srgbClr val="FF0000"/>
              </a:solidFill>
              <a:round/>
              <a:headEnd type="arrow" w="lg" len="lg"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" name="群組 4"/>
            <p:cNvGrpSpPr/>
            <p:nvPr/>
          </p:nvGrpSpPr>
          <p:grpSpPr>
            <a:xfrm>
              <a:off x="12218257" y="5803512"/>
              <a:ext cx="3233674" cy="3068885"/>
              <a:chOff x="7120264" y="4309034"/>
              <a:chExt cx="1752600" cy="1847850"/>
            </a:xfrm>
          </p:grpSpPr>
          <p:pic>
            <p:nvPicPr>
              <p:cNvPr id="16392" name="Picture 10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0264" y="4309034"/>
                <a:ext cx="1752600" cy="184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文字方塊 15"/>
              <p:cNvSpPr txBox="1">
                <a:spLocks noChangeArrowheads="1"/>
              </p:cNvSpPr>
              <p:nvPr/>
            </p:nvSpPr>
            <p:spPr bwMode="auto">
              <a:xfrm>
                <a:off x="7698773" y="4679522"/>
                <a:ext cx="334700" cy="31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 dirty="0">
                    <a:ea typeface="新細明體" panose="02020500000000000000" pitchFamily="18" charset="-120"/>
                  </a:rPr>
                  <a:t>1</a:t>
                </a:r>
                <a:endParaRPr lang="zh-TW" altLang="en-US" sz="2276" dirty="0"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246512-F955-4BD8-9167-F4287B1A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9149" y="97300"/>
            <a:ext cx="15701963" cy="1193800"/>
          </a:xfrm>
        </p:spPr>
        <p:txBody>
          <a:bodyPr/>
          <a:lstStyle/>
          <a:p>
            <a:r>
              <a:rPr lang="en-US" altLang="zh-TW" sz="6258" dirty="0">
                <a:ea typeface="新細明體" panose="02020500000000000000" pitchFamily="18" charset="-120"/>
              </a:rPr>
              <a:t>Algorithm </a:t>
            </a:r>
            <a:r>
              <a:rPr lang="en-US" altLang="zh-TW" sz="6258">
                <a:ea typeface="新細明體" panose="02020500000000000000" pitchFamily="18" charset="-120"/>
              </a:rPr>
              <a:t>for Learning </a:t>
            </a:r>
            <a:r>
              <a:rPr lang="en-US" altLang="zh-TW" sz="6258" dirty="0">
                <a:ea typeface="新細明體" panose="02020500000000000000" pitchFamily="18" charset="-120"/>
              </a:rPr>
              <a:t>ANN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9673" y="1320492"/>
            <a:ext cx="15741650" cy="3067577"/>
          </a:xfrm>
        </p:spPr>
        <p:txBody>
          <a:bodyPr/>
          <a:lstStyle/>
          <a:p>
            <a:pPr marL="539750" indent="-539750">
              <a:buClrTx/>
              <a:buSzPct val="100000"/>
              <a:buFont typeface="+mj-lt"/>
              <a:buAutoNum type="arabicPeriod"/>
            </a:pPr>
            <a:r>
              <a:rPr lang="en-US" altLang="zh-TW" sz="3413" dirty="0">
                <a:ea typeface="新細明體" panose="02020500000000000000" pitchFamily="18" charset="-120"/>
              </a:rPr>
              <a:t>Initialize the weights (w</a:t>
            </a:r>
            <a:r>
              <a:rPr lang="en-US" altLang="zh-TW" sz="3413" baseline="-25000" dirty="0">
                <a:ea typeface="新細明體" panose="02020500000000000000" pitchFamily="18" charset="-120"/>
              </a:rPr>
              <a:t>0</a:t>
            </a:r>
            <a:r>
              <a:rPr lang="en-US" altLang="zh-TW" sz="3413" dirty="0">
                <a:ea typeface="新細明體" panose="02020500000000000000" pitchFamily="18" charset="-120"/>
              </a:rPr>
              <a:t>, w</a:t>
            </a:r>
            <a:r>
              <a:rPr lang="en-US" altLang="zh-TW" sz="3413" baseline="-25000" dirty="0">
                <a:ea typeface="新細明體" panose="02020500000000000000" pitchFamily="18" charset="-120"/>
              </a:rPr>
              <a:t>1</a:t>
            </a:r>
            <a:r>
              <a:rPr lang="en-US" altLang="zh-TW" sz="3413" dirty="0">
                <a:ea typeface="新細明體" panose="02020500000000000000" pitchFamily="18" charset="-120"/>
              </a:rPr>
              <a:t>, …, </a:t>
            </a:r>
            <a:r>
              <a:rPr lang="en-US" altLang="zh-TW" sz="3413" dirty="0" err="1">
                <a:ea typeface="新細明體" panose="02020500000000000000" pitchFamily="18" charset="-120"/>
              </a:rPr>
              <a:t>w</a:t>
            </a:r>
            <a:r>
              <a:rPr lang="en-US" altLang="zh-TW" sz="3413" baseline="-25000" dirty="0" err="1">
                <a:ea typeface="新細明體" panose="02020500000000000000" pitchFamily="18" charset="-120"/>
              </a:rPr>
              <a:t>k</a:t>
            </a:r>
            <a:r>
              <a:rPr lang="en-US" altLang="zh-TW" sz="3413" dirty="0">
                <a:ea typeface="新細明體" panose="02020500000000000000" pitchFamily="18" charset="-120"/>
              </a:rPr>
              <a:t>)</a:t>
            </a:r>
          </a:p>
          <a:p>
            <a:pPr marL="539750" indent="-539750">
              <a:buClrTx/>
              <a:buSzPct val="100000"/>
              <a:buFont typeface="+mj-lt"/>
              <a:buAutoNum type="arabicPeriod"/>
            </a:pPr>
            <a:r>
              <a:rPr lang="en-US" altLang="zh-TW" sz="3413" dirty="0">
                <a:ea typeface="新細明體" panose="02020500000000000000" pitchFamily="18" charset="-120"/>
              </a:rPr>
              <a:t>Adjust the weights in such a way that the </a:t>
            </a:r>
            <a:r>
              <a:rPr lang="en-US" altLang="zh-TW" sz="3413" dirty="0">
                <a:solidFill>
                  <a:srgbClr val="FF0000"/>
                </a:solidFill>
                <a:ea typeface="新細明體" panose="02020500000000000000" pitchFamily="18" charset="-120"/>
              </a:rPr>
              <a:t>output</a:t>
            </a:r>
            <a:r>
              <a:rPr lang="en-US" altLang="zh-TW" sz="3413" dirty="0">
                <a:ea typeface="新細明體" panose="02020500000000000000" pitchFamily="18" charset="-120"/>
              </a:rPr>
              <a:t> of ANN is consistent </a:t>
            </a:r>
            <a:r>
              <a:rPr lang="en-US" altLang="zh-TW" sz="3413">
                <a:ea typeface="新細明體" panose="02020500000000000000" pitchFamily="18" charset="-120"/>
              </a:rPr>
              <a:t>with </a:t>
            </a:r>
            <a:r>
              <a:rPr lang="en-US" altLang="zh-TW" sz="3413">
                <a:solidFill>
                  <a:srgbClr val="FF0000"/>
                </a:solidFill>
                <a:ea typeface="新細明體" panose="02020500000000000000" pitchFamily="18" charset="-120"/>
              </a:rPr>
              <a:t>target output </a:t>
            </a:r>
            <a:r>
              <a:rPr lang="en-US" altLang="zh-TW" sz="3413" dirty="0">
                <a:ea typeface="新細明體" panose="02020500000000000000" pitchFamily="18" charset="-120"/>
              </a:rPr>
              <a:t>of training examples</a:t>
            </a:r>
          </a:p>
          <a:p>
            <a:pPr marL="900113" lvl="1" indent="-360363"/>
            <a:r>
              <a:rPr lang="en-US" altLang="zh-TW" sz="3413" dirty="0">
                <a:ea typeface="新細明體" panose="02020500000000000000" pitchFamily="18" charset="-120"/>
              </a:rPr>
              <a:t>Find the weights </a:t>
            </a:r>
            <a:r>
              <a:rPr lang="en-US" altLang="zh-TW" sz="3413" dirty="0" err="1">
                <a:ea typeface="新細明體" panose="02020500000000000000" pitchFamily="18" charset="-120"/>
              </a:rPr>
              <a:t>w</a:t>
            </a:r>
            <a:r>
              <a:rPr lang="en-US" altLang="zh-TW" sz="3413" baseline="-25000" dirty="0" err="1">
                <a:ea typeface="新細明體" panose="02020500000000000000" pitchFamily="18" charset="-120"/>
              </a:rPr>
              <a:t>i</a:t>
            </a:r>
            <a:r>
              <a:rPr lang="en-US" altLang="zh-TW" sz="3413" dirty="0" err="1">
                <a:ea typeface="新細明體" panose="02020500000000000000" pitchFamily="18" charset="-120"/>
              </a:rPr>
              <a:t>’s</a:t>
            </a:r>
            <a:r>
              <a:rPr lang="en-US" altLang="zh-TW" sz="3413" dirty="0">
                <a:ea typeface="新細明體" panose="02020500000000000000" pitchFamily="18" charset="-120"/>
              </a:rPr>
              <a:t> that </a:t>
            </a:r>
            <a:r>
              <a:rPr lang="en-US" altLang="zh-TW" sz="3413" dirty="0">
                <a:solidFill>
                  <a:srgbClr val="FF0000"/>
                </a:solidFill>
                <a:ea typeface="新細明體" panose="02020500000000000000" pitchFamily="18" charset="-120"/>
              </a:rPr>
              <a:t>minimize</a:t>
            </a:r>
            <a:r>
              <a:rPr lang="en-US" altLang="zh-TW" sz="3413" dirty="0">
                <a:ea typeface="新細明體" panose="02020500000000000000" pitchFamily="18" charset="-120"/>
              </a:rPr>
              <a:t> </a:t>
            </a:r>
            <a:r>
              <a:rPr lang="en-US" altLang="zh-TW" sz="3413">
                <a:solidFill>
                  <a:srgbClr val="FF0000"/>
                </a:solidFill>
                <a:ea typeface="新細明體" panose="02020500000000000000" pitchFamily="18" charset="-120"/>
              </a:rPr>
              <a:t>the error </a:t>
            </a:r>
            <a:r>
              <a:rPr lang="en-US" altLang="zh-TW" sz="3413" dirty="0">
                <a:solidFill>
                  <a:srgbClr val="FF0000"/>
                </a:solidFill>
                <a:ea typeface="新細明體" panose="02020500000000000000" pitchFamily="18" charset="-120"/>
              </a:rPr>
              <a:t>function (</a:t>
            </a:r>
            <a:r>
              <a:rPr lang="en-US" altLang="zh-TW" sz="3413">
                <a:solidFill>
                  <a:srgbClr val="FF0000"/>
                </a:solidFill>
                <a:ea typeface="新細明體" panose="02020500000000000000" pitchFamily="18" charset="-120"/>
              </a:rPr>
              <a:t>or loss </a:t>
            </a:r>
            <a:r>
              <a:rPr lang="en-US" altLang="zh-TW" sz="3413" dirty="0">
                <a:solidFill>
                  <a:srgbClr val="FF0000"/>
                </a:solidFill>
                <a:ea typeface="新細明體" panose="02020500000000000000" pitchFamily="18" charset="-120"/>
              </a:rPr>
              <a:t>function).</a:t>
            </a:r>
          </a:p>
          <a:p>
            <a:pPr marL="1139825" lvl="2" indent="-239713">
              <a:buNone/>
            </a:pPr>
            <a:r>
              <a:rPr lang="en-US" altLang="zh-TW" sz="3200" dirty="0">
                <a:ea typeface="新細明體" panose="02020500000000000000" pitchFamily="18" charset="-120"/>
              </a:rPr>
              <a:t>e.g., </a:t>
            </a:r>
            <a:r>
              <a:rPr lang="en-US" altLang="zh-TW" sz="3200">
                <a:ea typeface="新細明體" panose="02020500000000000000" pitchFamily="18" charset="-120"/>
              </a:rPr>
              <a:t>backpropagation algorithm:</a:t>
            </a:r>
            <a:r>
              <a:rPr lang="zh-TW" altLang="en-US" sz="3200">
                <a:ea typeface="新細明體" panose="02020500000000000000" pitchFamily="18" charset="-120"/>
              </a:rPr>
              <a:t> </a:t>
            </a:r>
            <a:r>
              <a:rPr lang="en-US" altLang="zh-TW" sz="3200"/>
              <a:t>Minimize </a:t>
            </a:r>
            <a:r>
              <a:rPr lang="en-US" altLang="zh-TW" sz="3200" i="1"/>
              <a:t>E</a:t>
            </a:r>
            <a:r>
              <a:rPr lang="en-US" altLang="zh-TW" sz="3200"/>
              <a:t> by </a:t>
            </a:r>
            <a:r>
              <a:rPr lang="en-US" altLang="zh-TW" sz="3200">
                <a:solidFill>
                  <a:srgbClr val="FF0000"/>
                </a:solidFill>
              </a:rPr>
              <a:t>gradient-decent method</a:t>
            </a:r>
            <a:endParaRPr lang="zh-TW" altLang="en-US" sz="320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526F9B9-84F6-4A87-8A95-5482A7FA2407}"/>
              </a:ext>
            </a:extLst>
          </p:cNvPr>
          <p:cNvGrpSpPr/>
          <p:nvPr/>
        </p:nvGrpSpPr>
        <p:grpSpPr>
          <a:xfrm>
            <a:off x="4098131" y="4493917"/>
            <a:ext cx="5639982" cy="4835223"/>
            <a:chOff x="4098131" y="4493917"/>
            <a:chExt cx="5639982" cy="4835223"/>
          </a:xfrm>
        </p:grpSpPr>
        <p:grpSp>
          <p:nvGrpSpPr>
            <p:cNvPr id="20488" name="群組 9"/>
            <p:cNvGrpSpPr>
              <a:grpSpLocks/>
            </p:cNvGrpSpPr>
            <p:nvPr/>
          </p:nvGrpSpPr>
          <p:grpSpPr bwMode="auto">
            <a:xfrm>
              <a:off x="4098131" y="4493917"/>
              <a:ext cx="5639982" cy="4835223"/>
              <a:chOff x="5196532" y="3679825"/>
              <a:chExt cx="3614738" cy="3108325"/>
            </a:xfrm>
          </p:grpSpPr>
          <p:pic>
            <p:nvPicPr>
              <p:cNvPr id="20489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6532" y="3679825"/>
                <a:ext cx="3614738" cy="3108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90" name="文字方塊 8"/>
              <p:cNvSpPr txBox="1">
                <a:spLocks noChangeArrowheads="1"/>
              </p:cNvSpPr>
              <p:nvPr/>
            </p:nvSpPr>
            <p:spPr bwMode="auto">
              <a:xfrm>
                <a:off x="7557731" y="5670713"/>
                <a:ext cx="984664" cy="284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276">
                    <a:ea typeface="新細明體" panose="02020500000000000000" pitchFamily="18" charset="-120"/>
                  </a:rPr>
                  <a:t>Error</a:t>
                </a:r>
                <a:r>
                  <a:rPr lang="zh-TW" altLang="en-US" sz="2276">
                    <a:ea typeface="新細明體" panose="02020500000000000000" pitchFamily="18" charset="-120"/>
                  </a:rPr>
                  <a:t> </a:t>
                </a:r>
                <a:r>
                  <a:rPr lang="en-US" altLang="zh-TW" sz="2276" i="1">
                    <a:ea typeface="新細明體" panose="02020500000000000000" pitchFamily="18" charset="-120"/>
                  </a:rPr>
                  <a:t>E</a:t>
                </a:r>
                <a:endParaRPr lang="zh-TW" altLang="en-US" sz="2276" i="1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20487" name="文字方塊 7"/>
            <p:cNvSpPr txBox="1">
              <a:spLocks noChangeArrowheads="1"/>
            </p:cNvSpPr>
            <p:nvPr/>
          </p:nvSpPr>
          <p:spPr bwMode="auto">
            <a:xfrm>
              <a:off x="7060240" y="4746803"/>
              <a:ext cx="2273582" cy="792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276" i="1">
                  <a:ea typeface="新細明體" panose="02020500000000000000" pitchFamily="18" charset="-120"/>
                </a:rPr>
                <a:t>n</a:t>
              </a:r>
              <a:r>
                <a:rPr lang="en-US" altLang="zh-TW" sz="2276">
                  <a:ea typeface="新細明體" panose="02020500000000000000" pitchFamily="18" charset="-120"/>
                </a:rPr>
                <a:t>-dimensional data</a:t>
              </a:r>
              <a:endParaRPr lang="zh-TW" altLang="en-US" sz="2276">
                <a:ea typeface="新細明體" panose="02020500000000000000" pitchFamily="18" charset="-120"/>
              </a:endParaRPr>
            </a:p>
          </p:txBody>
        </p:sp>
      </p:grpSp>
      <p:sp>
        <p:nvSpPr>
          <p:cNvPr id="11" name="投影片編號版面配置區 3"/>
          <p:cNvSpPr txBox="1">
            <a:spLocks/>
          </p:cNvSpPr>
          <p:nvPr/>
        </p:nvSpPr>
        <p:spPr bwMode="auto">
          <a:xfrm>
            <a:off x="16379691" y="9329140"/>
            <a:ext cx="960307" cy="34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 b="0" kern="12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25F2CF1-774B-4FD4-BE8A-E213197CA887}" type="slidenum">
              <a:rPr lang="zh-TW" altLang="en-US" sz="1991"/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zh-TW" sz="199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441BEAC-9153-4FFA-BF05-7D0755F07925}"/>
                  </a:ext>
                </a:extLst>
              </p:cNvPr>
              <p:cNvSpPr txBox="1"/>
              <p:nvPr/>
            </p:nvSpPr>
            <p:spPr>
              <a:xfrm>
                <a:off x="8670130" y="5365532"/>
                <a:ext cx="7189992" cy="298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4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4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4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4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4000" b="0" i="1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441BEAC-9153-4FFA-BF05-7D0755F07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130" y="5365532"/>
                <a:ext cx="7189992" cy="2981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6">
            <a:extLst>
              <a:ext uri="{FF2B5EF4-FFF2-40B4-BE49-F238E27FC236}">
                <a16:creationId xmlns:a16="http://schemas.microsoft.com/office/drawing/2014/main" id="{9012A5EE-C8E8-48C1-A52E-28A17CB7A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6024" y="8545613"/>
            <a:ext cx="47436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32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: the</a:t>
            </a:r>
            <a:r>
              <a:rPr lang="en-US" altLang="zh-TW" sz="32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200" baseline="30000" dirty="0" err="1">
                <a:ea typeface="新細明體" panose="02020500000000000000" pitchFamily="18" charset="-120"/>
                <a:cs typeface="Times New Roman" panose="02020603050405020304" pitchFamily="18" charset="0"/>
              </a:rPr>
              <a:t>th</a:t>
            </a: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 input instance</a:t>
            </a:r>
            <a:endParaRPr lang="zh-TW" altLang="en-US" sz="32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3089731" y="7848600"/>
            <a:ext cx="1676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標題 5"/>
          <p:cNvSpPr>
            <a:spLocks noGrp="1"/>
          </p:cNvSpPr>
          <p:nvPr>
            <p:ph type="title"/>
          </p:nvPr>
        </p:nvSpPr>
        <p:spPr>
          <a:xfrm>
            <a:off x="596319" y="304800"/>
            <a:ext cx="16244713" cy="88053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TW" sz="5400" dirty="0">
                <a:ea typeface="新細明體" charset="-120"/>
              </a:rPr>
              <a:t>Minimize Error Function by Gradient-Decent Method</a:t>
            </a:r>
            <a:endParaRPr lang="zh-TW" altLang="en-US" sz="5400" dirty="0">
              <a:ea typeface="新細明體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C29058F-0C57-46B9-BC39-DE00D6BA1D10}"/>
              </a:ext>
            </a:extLst>
          </p:cNvPr>
          <p:cNvGrpSpPr/>
          <p:nvPr/>
        </p:nvGrpSpPr>
        <p:grpSpPr>
          <a:xfrm>
            <a:off x="1298347" y="1657211"/>
            <a:ext cx="7762382" cy="6387620"/>
            <a:chOff x="912714" y="1165226"/>
            <a:chExt cx="5457925" cy="4491295"/>
          </a:xfrm>
        </p:grpSpPr>
        <p:pic>
          <p:nvPicPr>
            <p:cNvPr id="2253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714" y="1165226"/>
              <a:ext cx="5457925" cy="449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4" name="橢圓 5"/>
            <p:cNvSpPr>
              <a:spLocks noChangeArrowheads="1"/>
            </p:cNvSpPr>
            <p:nvPr/>
          </p:nvSpPr>
          <p:spPr bwMode="auto">
            <a:xfrm>
              <a:off x="3761932" y="4398114"/>
              <a:ext cx="9525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560">
                <a:ea typeface="新細明體" panose="02020500000000000000" pitchFamily="18" charset="-120"/>
              </a:endParaRPr>
            </a:p>
          </p:txBody>
        </p:sp>
        <p:cxnSp>
          <p:nvCxnSpPr>
            <p:cNvPr id="22535" name="直線單箭頭接點 7"/>
            <p:cNvCxnSpPr>
              <a:cxnSpLocks noChangeShapeType="1"/>
            </p:cNvCxnSpPr>
            <p:nvPr/>
          </p:nvCxnSpPr>
          <p:spPr bwMode="auto">
            <a:xfrm flipH="1" flipV="1">
              <a:off x="3885758" y="4493364"/>
              <a:ext cx="314325" cy="104775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36" name="橢圓 5"/>
            <p:cNvSpPr>
              <a:spLocks noChangeArrowheads="1"/>
            </p:cNvSpPr>
            <p:nvPr/>
          </p:nvSpPr>
          <p:spPr bwMode="auto">
            <a:xfrm>
              <a:off x="4312795" y="3493239"/>
              <a:ext cx="9525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560">
                <a:ea typeface="新細明體" panose="02020500000000000000" pitchFamily="18" charset="-120"/>
              </a:endParaRPr>
            </a:p>
          </p:txBody>
        </p:sp>
        <p:cxnSp>
          <p:nvCxnSpPr>
            <p:cNvPr id="22537" name="直線單箭頭接點 7"/>
            <p:cNvCxnSpPr>
              <a:cxnSpLocks noChangeShapeType="1"/>
            </p:cNvCxnSpPr>
            <p:nvPr/>
          </p:nvCxnSpPr>
          <p:spPr bwMode="auto">
            <a:xfrm flipH="1">
              <a:off x="4218937" y="3592176"/>
              <a:ext cx="98425" cy="204787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38" name="文字方塊 9"/>
            <p:cNvSpPr txBox="1">
              <a:spLocks noChangeArrowheads="1"/>
            </p:cNvSpPr>
            <p:nvPr/>
          </p:nvSpPr>
          <p:spPr bwMode="auto">
            <a:xfrm>
              <a:off x="4408045" y="3308573"/>
              <a:ext cx="1438310" cy="34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560" dirty="0">
                  <a:ea typeface="新細明體" panose="02020500000000000000" pitchFamily="18" charset="-120"/>
                </a:rPr>
                <a:t>(</a:t>
              </a:r>
              <a:r>
                <a:rPr lang="en-US" altLang="zh-TW" sz="2560" i="1" dirty="0">
                  <a:ea typeface="新細明體" panose="02020500000000000000" pitchFamily="18" charset="-120"/>
                </a:rPr>
                <a:t>w</a:t>
              </a:r>
              <a:r>
                <a:rPr lang="en-US" altLang="zh-TW" sz="2560" baseline="-25000" dirty="0">
                  <a:ea typeface="新細明體" panose="02020500000000000000" pitchFamily="18" charset="-120"/>
                </a:rPr>
                <a:t>1</a:t>
              </a:r>
              <a:r>
                <a:rPr lang="en-US" altLang="zh-TW" sz="2560" dirty="0">
                  <a:ea typeface="新細明體" panose="02020500000000000000" pitchFamily="18" charset="-120"/>
                </a:rPr>
                <a:t>, </a:t>
              </a:r>
              <a:r>
                <a:rPr lang="en-US" altLang="zh-TW" sz="2560" i="1" dirty="0">
                  <a:ea typeface="新細明體" panose="02020500000000000000" pitchFamily="18" charset="-120"/>
                </a:rPr>
                <a:t>w</a:t>
              </a:r>
              <a:r>
                <a:rPr lang="en-US" altLang="zh-TW" sz="2560" baseline="-25000" dirty="0">
                  <a:ea typeface="新細明體" panose="02020500000000000000" pitchFamily="18" charset="-120"/>
                </a:rPr>
                <a:t>2</a:t>
              </a:r>
              <a:r>
                <a:rPr lang="en-US" altLang="zh-TW" sz="2560" dirty="0">
                  <a:ea typeface="新細明體" panose="02020500000000000000" pitchFamily="18" charset="-120"/>
                </a:rPr>
                <a:t>)</a:t>
              </a:r>
              <a:endParaRPr lang="zh-TW" altLang="en-US" sz="2560" dirty="0">
                <a:ea typeface="新細明體" panose="02020500000000000000" pitchFamily="18" charset="-120"/>
              </a:endParaRPr>
            </a:p>
          </p:txBody>
        </p:sp>
        <p:sp>
          <p:nvSpPr>
            <p:cNvPr id="12" name="橢圓 5"/>
            <p:cNvSpPr>
              <a:spLocks noChangeArrowheads="1"/>
            </p:cNvSpPr>
            <p:nvPr/>
          </p:nvSpPr>
          <p:spPr bwMode="auto">
            <a:xfrm>
              <a:off x="4145694" y="3785938"/>
              <a:ext cx="9525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560">
                <a:ea typeface="新細明體" panose="02020500000000000000" pitchFamily="18" charset="-120"/>
              </a:endParaRPr>
            </a:p>
          </p:txBody>
        </p:sp>
        <p:sp>
          <p:nvSpPr>
            <p:cNvPr id="13" name="橢圓 5"/>
            <p:cNvSpPr>
              <a:spLocks noChangeArrowheads="1"/>
            </p:cNvSpPr>
            <p:nvPr/>
          </p:nvSpPr>
          <p:spPr bwMode="auto">
            <a:xfrm>
              <a:off x="4021512" y="3954827"/>
              <a:ext cx="95250" cy="104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560">
                <a:ea typeface="新細明體" panose="02020500000000000000" pitchFamily="18" charset="-120"/>
              </a:endParaRPr>
            </a:p>
          </p:txBody>
        </p:sp>
        <p:cxnSp>
          <p:nvCxnSpPr>
            <p:cNvPr id="14" name="直線單箭頭接點 7"/>
            <p:cNvCxnSpPr>
              <a:cxnSpLocks noChangeShapeType="1"/>
            </p:cNvCxnSpPr>
            <p:nvPr/>
          </p:nvCxnSpPr>
          <p:spPr bwMode="auto">
            <a:xfrm flipH="1">
              <a:off x="4079939" y="3867126"/>
              <a:ext cx="98425" cy="7200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prstDash val="solid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" name="文字方塊 2"/>
            <p:cNvSpPr txBox="1"/>
            <p:nvPr/>
          </p:nvSpPr>
          <p:spPr>
            <a:xfrm rot="1610854">
              <a:off x="3765727" y="4104021"/>
              <a:ext cx="406842" cy="4120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2560" dirty="0">
                  <a:solidFill>
                    <a:srgbClr val="FF0000"/>
                  </a:solidFill>
                </a:rPr>
                <a:t>…</a:t>
              </a:r>
              <a:endParaRPr lang="zh-TW" altLang="en-US" sz="256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A0808A1-1ADF-4C35-B22E-25526EA4DF1C}"/>
                  </a:ext>
                </a:extLst>
              </p:cNvPr>
              <p:cNvSpPr txBox="1"/>
              <p:nvPr/>
            </p:nvSpPr>
            <p:spPr>
              <a:xfrm>
                <a:off x="8136731" y="2120240"/>
                <a:ext cx="7189992" cy="298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𝐸</m:t>
                      </m:r>
                      <m:r>
                        <a:rPr lang="en-US" altLang="zh-TW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4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4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4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4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4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4000" b="0" i="1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TW" sz="3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3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A0808A1-1ADF-4C35-B22E-25526EA4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731" y="2120240"/>
                <a:ext cx="7189992" cy="2981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954A4E2-67E8-4725-9176-E90553DDE0A1}"/>
                  </a:ext>
                </a:extLst>
              </p:cNvPr>
              <p:cNvSpPr txBox="1"/>
              <p:nvPr/>
            </p:nvSpPr>
            <p:spPr>
              <a:xfrm>
                <a:off x="9960943" y="7543800"/>
                <a:ext cx="4827792" cy="1438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zh-TW" alt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f>
                        <m:fPr>
                          <m:ctrlP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zh-TW" alt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𝐸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w</m:t>
                          </m:r>
                          <m:r>
                            <a:rPr lang="en-US" altLang="zh-TW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954A4E2-67E8-4725-9176-E90553DD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943" y="7543800"/>
                <a:ext cx="4827792" cy="1438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92D3AE8-A6B5-4F6C-9664-18CC84279365}"/>
              </a:ext>
            </a:extLst>
          </p:cNvPr>
          <p:cNvSpPr/>
          <p:nvPr/>
        </p:nvSpPr>
        <p:spPr>
          <a:xfrm>
            <a:off x="9992203" y="6129865"/>
            <a:ext cx="64347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/>
              <a:t>Minimize </a:t>
            </a:r>
            <a:r>
              <a:rPr lang="en-US" altLang="zh-TW" sz="4000" i="1"/>
              <a:t>E</a:t>
            </a:r>
            <a:r>
              <a:rPr lang="en-US" altLang="zh-TW" sz="4000"/>
              <a:t> by weight update:</a:t>
            </a:r>
          </a:p>
          <a:p>
            <a:r>
              <a:rPr lang="en-US" altLang="zh-TW" sz="4000">
                <a:solidFill>
                  <a:srgbClr val="FF0000"/>
                </a:solidFill>
              </a:rPr>
              <a:t>gradient-decent method</a:t>
            </a:r>
            <a:endParaRPr lang="zh-TW" altLang="en-US" sz="4000"/>
          </a:p>
        </p:txBody>
      </p:sp>
      <p:sp>
        <p:nvSpPr>
          <p:cNvPr id="23" name="文字方塊 6">
            <a:extLst>
              <a:ext uri="{FF2B5EF4-FFF2-40B4-BE49-F238E27FC236}">
                <a16:creationId xmlns:a16="http://schemas.microsoft.com/office/drawing/2014/main" id="{EF34FC6B-7F69-4A19-AB9C-8B9BAAEC6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2331" y="5281625"/>
            <a:ext cx="47436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32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: the</a:t>
            </a:r>
            <a:r>
              <a:rPr lang="en-US" altLang="zh-TW" sz="32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32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3200" baseline="30000" dirty="0" err="1">
                <a:ea typeface="新細明體" panose="02020500000000000000" pitchFamily="18" charset="-120"/>
                <a:cs typeface="Times New Roman" panose="02020603050405020304" pitchFamily="18" charset="0"/>
              </a:rPr>
              <a:t>th</a:t>
            </a:r>
            <a:r>
              <a:rPr lang="en-US" altLang="zh-TW" sz="3200" dirty="0">
                <a:ea typeface="新細明體" panose="02020500000000000000" pitchFamily="18" charset="-120"/>
                <a:cs typeface="Times New Roman" panose="02020603050405020304" pitchFamily="18" charset="0"/>
              </a:rPr>
              <a:t> input instance</a:t>
            </a:r>
            <a:endParaRPr lang="zh-TW" altLang="en-US" sz="3200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2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143EE3-3315-4005-BFD0-3E7557EB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393">
              <a:defRPr/>
            </a:pPr>
            <a:fld id="{19B12225-5612-419B-A8D5-4B8EEE4C217E}" type="slidenum">
              <a:rPr lang="en-US">
                <a:solidFill>
                  <a:prstClr val="black">
                    <a:tint val="95000"/>
                  </a:prstClr>
                </a:solidFill>
                <a:latin typeface="Calibri" pitchFamily="34" charset="0"/>
                <a:cs typeface="Calibri" pitchFamily="34" charset="0"/>
              </a:rPr>
              <a:pPr defTabSz="1300393">
                <a:defRPr/>
              </a:pPr>
              <a:t>8</a:t>
            </a:fld>
            <a:endParaRPr lang="en-US">
              <a:solidFill>
                <a:prstClr val="black">
                  <a:tint val="9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230FC33-837E-4498-A823-0E521E8EDA43}"/>
              </a:ext>
            </a:extLst>
          </p:cNvPr>
          <p:cNvGraphicFramePr>
            <a:graphicFrameLocks noGrp="1"/>
          </p:cNvGraphicFramePr>
          <p:nvPr/>
        </p:nvGraphicFramePr>
        <p:xfrm>
          <a:off x="879798" y="2780054"/>
          <a:ext cx="2688478" cy="3691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959">
                  <a:extLst>
                    <a:ext uri="{9D8B030D-6E8A-4147-A177-3AD203B41FA5}">
                      <a16:colId xmlns:a16="http://schemas.microsoft.com/office/drawing/2014/main" val="1612453423"/>
                    </a:ext>
                  </a:extLst>
                </a:gridCol>
                <a:gridCol w="682280">
                  <a:extLst>
                    <a:ext uri="{9D8B030D-6E8A-4147-A177-3AD203B41FA5}">
                      <a16:colId xmlns:a16="http://schemas.microsoft.com/office/drawing/2014/main" val="764338112"/>
                    </a:ext>
                  </a:extLst>
                </a:gridCol>
                <a:gridCol w="661959">
                  <a:extLst>
                    <a:ext uri="{9D8B030D-6E8A-4147-A177-3AD203B41FA5}">
                      <a16:colId xmlns:a16="http://schemas.microsoft.com/office/drawing/2014/main" val="1015029871"/>
                    </a:ext>
                  </a:extLst>
                </a:gridCol>
                <a:gridCol w="682280">
                  <a:extLst>
                    <a:ext uri="{9D8B030D-6E8A-4147-A177-3AD203B41FA5}">
                      <a16:colId xmlns:a16="http://schemas.microsoft.com/office/drawing/2014/main" val="2754883949"/>
                    </a:ext>
                  </a:extLst>
                </a:gridCol>
              </a:tblGrid>
              <a:tr h="527401"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X1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X2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X3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X4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4240356581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2365492486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262565276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1101250555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3437891194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4073525969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838461519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5D8B5AA-BD09-44AF-A74B-8A5004A89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71117"/>
              </p:ext>
            </p:extLst>
          </p:nvPr>
        </p:nvGraphicFramePr>
        <p:xfrm>
          <a:off x="14813357" y="2975624"/>
          <a:ext cx="2006198" cy="36918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959">
                  <a:extLst>
                    <a:ext uri="{9D8B030D-6E8A-4147-A177-3AD203B41FA5}">
                      <a16:colId xmlns:a16="http://schemas.microsoft.com/office/drawing/2014/main" val="1612453423"/>
                    </a:ext>
                  </a:extLst>
                </a:gridCol>
                <a:gridCol w="682280">
                  <a:extLst>
                    <a:ext uri="{9D8B030D-6E8A-4147-A177-3AD203B41FA5}">
                      <a16:colId xmlns:a16="http://schemas.microsoft.com/office/drawing/2014/main" val="764338112"/>
                    </a:ext>
                  </a:extLst>
                </a:gridCol>
                <a:gridCol w="661959">
                  <a:extLst>
                    <a:ext uri="{9D8B030D-6E8A-4147-A177-3AD203B41FA5}">
                      <a16:colId xmlns:a16="http://schemas.microsoft.com/office/drawing/2014/main" val="1015029871"/>
                    </a:ext>
                  </a:extLst>
                </a:gridCol>
              </a:tblGrid>
              <a:tr h="527401"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Y1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Y2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r>
                        <a:rPr lang="en-US" altLang="zh-TW" sz="2600" b="1"/>
                        <a:t>Y3</a:t>
                      </a:r>
                      <a:endParaRPr lang="zh-TW" altLang="en-US" sz="2600" b="1"/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4240356581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2365492486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262565276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1101250555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3437891194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4073525969"/>
                  </a:ext>
                </a:extLst>
              </a:tr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26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30044" marR="130044" marT="65023" marB="65023"/>
                </a:tc>
                <a:extLst>
                  <a:ext uri="{0D108BD9-81ED-4DB2-BD59-A6C34878D82A}">
                    <a16:rowId xmlns:a16="http://schemas.microsoft.com/office/drawing/2014/main" val="83846151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14C05AE-74E5-45C1-9B4E-18D8D30D0B55}"/>
              </a:ext>
            </a:extLst>
          </p:cNvPr>
          <p:cNvGrpSpPr/>
          <p:nvPr/>
        </p:nvGrpSpPr>
        <p:grpSpPr>
          <a:xfrm>
            <a:off x="271514" y="3298608"/>
            <a:ext cx="608286" cy="3147997"/>
            <a:chOff x="191437" y="2429393"/>
            <a:chExt cx="427714" cy="215868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1232AC8-EDE3-4867-9557-87BB3DCF26EA}"/>
                </a:ext>
              </a:extLst>
            </p:cNvPr>
            <p:cNvSpPr txBox="1"/>
            <p:nvPr/>
          </p:nvSpPr>
          <p:spPr>
            <a:xfrm>
              <a:off x="231059" y="2429393"/>
              <a:ext cx="388092" cy="68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</a:t>
              </a:r>
            </a:p>
            <a:p>
              <a:pPr defTabSz="1300393">
                <a:spcBef>
                  <a:spcPts val="853"/>
                </a:spcBef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2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9ED37B0-64E4-45A5-8F13-D8C6D230A562}"/>
                </a:ext>
              </a:extLst>
            </p:cNvPr>
            <p:cNvSpPr txBox="1"/>
            <p:nvPr/>
          </p:nvSpPr>
          <p:spPr>
            <a:xfrm>
              <a:off x="231059" y="3905320"/>
              <a:ext cx="388092" cy="68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endParaRPr lang="en-US" altLang="zh-TW" sz="256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  <a:p>
              <a:pPr defTabSz="1300393">
                <a:spcBef>
                  <a:spcPts val="853"/>
                </a:spcBef>
                <a:defRPr/>
              </a:pPr>
              <a:r>
                <a:rPr lang="en-US" altLang="zh-TW" sz="2560" i="1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N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DA9F29-20D6-4FA9-A513-6C81B9FB2D38}"/>
                </a:ext>
              </a:extLst>
            </p:cNvPr>
            <p:cNvSpPr txBox="1"/>
            <p:nvPr/>
          </p:nvSpPr>
          <p:spPr>
            <a:xfrm>
              <a:off x="191437" y="3186363"/>
              <a:ext cx="388092" cy="603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  <a:endParaRPr lang="en-US" altLang="zh-TW" sz="2560" i="1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  <a:p>
              <a:pPr defTabSz="1300393">
                <a:defRPr/>
              </a:pPr>
              <a:r>
                <a:rPr lang="en-US" altLang="zh-TW" sz="2560" i="1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352D4-D8FC-4700-A10E-70483D4364A2}"/>
              </a:ext>
            </a:extLst>
          </p:cNvPr>
          <p:cNvSpPr txBox="1"/>
          <p:nvPr/>
        </p:nvSpPr>
        <p:spPr>
          <a:xfrm>
            <a:off x="737611" y="2055335"/>
            <a:ext cx="3589254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393">
              <a:defRPr/>
            </a:pPr>
            <a:r>
              <a:rPr lang="en-US" altLang="zh-TW" sz="256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Training Data (Input)</a:t>
            </a:r>
            <a:endParaRPr lang="zh-TW" altLang="en-US" sz="2560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5548987-CD1D-45D7-9103-789DB539D167}"/>
              </a:ext>
            </a:extLst>
          </p:cNvPr>
          <p:cNvSpPr txBox="1"/>
          <p:nvPr/>
        </p:nvSpPr>
        <p:spPr>
          <a:xfrm>
            <a:off x="14346003" y="1998646"/>
            <a:ext cx="2739076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00393">
              <a:defRPr/>
            </a:pPr>
            <a:r>
              <a:rPr lang="en-US" altLang="zh-TW" sz="256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Training Data </a:t>
            </a:r>
          </a:p>
          <a:p>
            <a:pPr algn="ctr" defTabSz="1300393">
              <a:defRPr/>
            </a:pPr>
            <a:r>
              <a:rPr lang="en-US" altLang="zh-TW" sz="256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(Output)</a:t>
            </a:r>
            <a:endParaRPr lang="zh-TW" altLang="en-US" sz="2560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2DD0C8A-F1A1-4366-B114-D60D827AD2D6}"/>
              </a:ext>
            </a:extLst>
          </p:cNvPr>
          <p:cNvGrpSpPr/>
          <p:nvPr/>
        </p:nvGrpSpPr>
        <p:grpSpPr>
          <a:xfrm>
            <a:off x="3886734" y="655820"/>
            <a:ext cx="8984587" cy="8814268"/>
            <a:chOff x="4149833" y="655689"/>
            <a:chExt cx="8984862" cy="8814540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9C645691-86C5-434E-8519-845B1457BD3A}"/>
                </a:ext>
              </a:extLst>
            </p:cNvPr>
            <p:cNvGrpSpPr/>
            <p:nvPr/>
          </p:nvGrpSpPr>
          <p:grpSpPr>
            <a:xfrm>
              <a:off x="4149833" y="655689"/>
              <a:ext cx="8984862" cy="7597301"/>
              <a:chOff x="2917665" y="461031"/>
              <a:chExt cx="6317481" cy="5341852"/>
            </a:xfrm>
          </p:grpSpPr>
          <p:pic>
            <p:nvPicPr>
              <p:cNvPr id="3074" name="Picture 2" descr="ç¸éåç">
                <a:extLst>
                  <a:ext uri="{FF2B5EF4-FFF2-40B4-BE49-F238E27FC236}">
                    <a16:creationId xmlns:a16="http://schemas.microsoft.com/office/drawing/2014/main" id="{3D5129A6-6E7D-4409-83F9-D310BEA66A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7665" y="461031"/>
                <a:ext cx="6317481" cy="5341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6A4E245-3D74-4560-850C-096135114155}"/>
                  </a:ext>
                </a:extLst>
              </p:cNvPr>
              <p:cNvSpPr txBox="1"/>
              <p:nvPr/>
            </p:nvSpPr>
            <p:spPr>
              <a:xfrm>
                <a:off x="4050892" y="1858297"/>
                <a:ext cx="766916" cy="31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2276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76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11</a:t>
                </a:r>
                <a:endParaRPr lang="zh-TW" altLang="en-US" sz="2276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179F7E7-96B0-4DC2-B432-84E5D44D2B06}"/>
                  </a:ext>
                </a:extLst>
              </p:cNvPr>
              <p:cNvSpPr txBox="1"/>
              <p:nvPr/>
            </p:nvSpPr>
            <p:spPr>
              <a:xfrm>
                <a:off x="4060720" y="4242619"/>
                <a:ext cx="766916" cy="28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1991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1991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45</a:t>
                </a:r>
                <a:endParaRPr lang="zh-TW" altLang="en-US" sz="1991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5B4BAD1-2A9D-43C8-8699-B832E0392750}"/>
                  </a:ext>
                </a:extLst>
              </p:cNvPr>
              <p:cNvSpPr txBox="1"/>
              <p:nvPr/>
            </p:nvSpPr>
            <p:spPr>
              <a:xfrm>
                <a:off x="4110669" y="2144259"/>
                <a:ext cx="766916" cy="280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1991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1991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12</a:t>
                </a:r>
                <a:endParaRPr lang="zh-TW" altLang="en-US" sz="1991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16049A5-D38E-42E9-AAAA-3575A26D7DD8}"/>
                  </a:ext>
                </a:extLst>
              </p:cNvPr>
              <p:cNvSpPr txBox="1"/>
              <p:nvPr/>
            </p:nvSpPr>
            <p:spPr>
              <a:xfrm>
                <a:off x="4140165" y="4066462"/>
                <a:ext cx="766916" cy="24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1707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1707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44</a:t>
                </a:r>
                <a:endParaRPr lang="zh-TW" altLang="en-US" sz="1707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736E5C62-4A6C-45BF-97A8-FA613C04C04D}"/>
                      </a:ext>
                    </a:extLst>
                  </p:cNvPr>
                  <p:cNvSpPr/>
                  <p:nvPr/>
                </p:nvSpPr>
                <p:spPr>
                  <a:xfrm>
                    <a:off x="5004159" y="1779640"/>
                    <a:ext cx="40690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736E5C62-4A6C-45BF-97A8-FA613C04C04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159" y="1779640"/>
                    <a:ext cx="406900" cy="3419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E0DC8012-813D-4C9F-86A4-EE3412BEA246}"/>
                      </a:ext>
                    </a:extLst>
                  </p:cNvPr>
                  <p:cNvSpPr/>
                  <p:nvPr/>
                </p:nvSpPr>
                <p:spPr>
                  <a:xfrm>
                    <a:off x="3516077" y="2113481"/>
                    <a:ext cx="39901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E0DC8012-813D-4C9F-86A4-EE3412BEA2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6077" y="2113481"/>
                    <a:ext cx="399010" cy="3419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059B065E-8B9B-477C-831A-84732B5DB910}"/>
                      </a:ext>
                    </a:extLst>
                  </p:cNvPr>
                  <p:cNvSpPr/>
                  <p:nvPr/>
                </p:nvSpPr>
                <p:spPr>
                  <a:xfrm>
                    <a:off x="3516077" y="2751304"/>
                    <a:ext cx="40433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059B065E-8B9B-477C-831A-84732B5DB91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6077" y="2751304"/>
                    <a:ext cx="404330" cy="3419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049A81EF-4042-417E-AE1F-CBBB8502DBA4}"/>
                      </a:ext>
                    </a:extLst>
                  </p:cNvPr>
                  <p:cNvSpPr/>
                  <p:nvPr/>
                </p:nvSpPr>
                <p:spPr>
                  <a:xfrm>
                    <a:off x="3516077" y="3391386"/>
                    <a:ext cx="40433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049A81EF-4042-417E-AE1F-CBBB8502DB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6077" y="3391386"/>
                    <a:ext cx="404330" cy="3419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1E049AB6-8AF4-4BAF-91D0-0FF2F5DA415A}"/>
                      </a:ext>
                    </a:extLst>
                  </p:cNvPr>
                  <p:cNvSpPr/>
                  <p:nvPr/>
                </p:nvSpPr>
                <p:spPr>
                  <a:xfrm>
                    <a:off x="3510078" y="4031468"/>
                    <a:ext cx="40433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1E049AB6-8AF4-4BAF-91D0-0FF2F5DA41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0078" y="4031468"/>
                    <a:ext cx="404330" cy="3419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AFF9A476-90D2-49EF-87D8-2415F78B0E37}"/>
                      </a:ext>
                    </a:extLst>
                  </p:cNvPr>
                  <p:cNvSpPr/>
                  <p:nvPr/>
                </p:nvSpPr>
                <p:spPr>
                  <a:xfrm>
                    <a:off x="5004159" y="3719142"/>
                    <a:ext cx="41222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4" name="矩形 23">
                    <a:extLst>
                      <a:ext uri="{FF2B5EF4-FFF2-40B4-BE49-F238E27FC236}">
                        <a16:creationId xmlns:a16="http://schemas.microsoft.com/office/drawing/2014/main" id="{AFF9A476-90D2-49EF-87D8-2415F78B0E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159" y="3719142"/>
                    <a:ext cx="412220" cy="3419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C3417998-4182-47EB-A6F8-3D5FB7256E7A}"/>
                      </a:ext>
                    </a:extLst>
                  </p:cNvPr>
                  <p:cNvSpPr/>
                  <p:nvPr/>
                </p:nvSpPr>
                <p:spPr>
                  <a:xfrm>
                    <a:off x="5022391" y="3067954"/>
                    <a:ext cx="41222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5" name="矩形 24">
                    <a:extLst>
                      <a:ext uri="{FF2B5EF4-FFF2-40B4-BE49-F238E27FC236}">
                        <a16:creationId xmlns:a16="http://schemas.microsoft.com/office/drawing/2014/main" id="{C3417998-4182-47EB-A6F8-3D5FB7256E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22391" y="3067954"/>
                    <a:ext cx="412220" cy="3419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EF17B205-5A0B-4577-BE39-2504C70D1B4E}"/>
                      </a:ext>
                    </a:extLst>
                  </p:cNvPr>
                  <p:cNvSpPr/>
                  <p:nvPr/>
                </p:nvSpPr>
                <p:spPr>
                  <a:xfrm>
                    <a:off x="5010769" y="2434903"/>
                    <a:ext cx="41222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6" name="矩形 25">
                    <a:extLst>
                      <a:ext uri="{FF2B5EF4-FFF2-40B4-BE49-F238E27FC236}">
                        <a16:creationId xmlns:a16="http://schemas.microsoft.com/office/drawing/2014/main" id="{EF17B205-5A0B-4577-BE39-2504C70D1B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0769" y="2434903"/>
                    <a:ext cx="412220" cy="3419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A75CA9BB-71D1-40C4-A3F4-8178850D7186}"/>
                      </a:ext>
                    </a:extLst>
                  </p:cNvPr>
                  <p:cNvSpPr/>
                  <p:nvPr/>
                </p:nvSpPr>
                <p:spPr>
                  <a:xfrm>
                    <a:off x="5004159" y="4378274"/>
                    <a:ext cx="41222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7" name="矩形 26">
                    <a:extLst>
                      <a:ext uri="{FF2B5EF4-FFF2-40B4-BE49-F238E27FC236}">
                        <a16:creationId xmlns:a16="http://schemas.microsoft.com/office/drawing/2014/main" id="{A75CA9BB-71D1-40C4-A3F4-8178850D71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4159" y="4378274"/>
                    <a:ext cx="412220" cy="3419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8BBE5BCC-32C1-4B57-AC5F-52BABE541227}"/>
                      </a:ext>
                    </a:extLst>
                  </p:cNvPr>
                  <p:cNvSpPr/>
                  <p:nvPr/>
                </p:nvSpPr>
                <p:spPr>
                  <a:xfrm>
                    <a:off x="8010110" y="2425963"/>
                    <a:ext cx="39396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0" name="矩形 29">
                    <a:extLst>
                      <a:ext uri="{FF2B5EF4-FFF2-40B4-BE49-F238E27FC236}">
                        <a16:creationId xmlns:a16="http://schemas.microsoft.com/office/drawing/2014/main" id="{8BBE5BCC-32C1-4B57-AC5F-52BABE5412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0110" y="2425963"/>
                    <a:ext cx="393960" cy="3419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7EF2B016-A05C-4E4B-A577-A5BB9835139F}"/>
                      </a:ext>
                    </a:extLst>
                  </p:cNvPr>
                  <p:cNvSpPr/>
                  <p:nvPr/>
                </p:nvSpPr>
                <p:spPr>
                  <a:xfrm>
                    <a:off x="8010110" y="3077580"/>
                    <a:ext cx="39928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1" name="矩形 30">
                    <a:extLst>
                      <a:ext uri="{FF2B5EF4-FFF2-40B4-BE49-F238E27FC236}">
                        <a16:creationId xmlns:a16="http://schemas.microsoft.com/office/drawing/2014/main" id="{7EF2B016-A05C-4E4B-A577-A5BB983513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0110" y="3077580"/>
                    <a:ext cx="399280" cy="3419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9E3B097D-7BEF-4191-BD8B-6E4476F8AEA9}"/>
                      </a:ext>
                    </a:extLst>
                  </p:cNvPr>
                  <p:cNvSpPr/>
                  <p:nvPr/>
                </p:nvSpPr>
                <p:spPr>
                  <a:xfrm>
                    <a:off x="8010801" y="3697130"/>
                    <a:ext cx="399280" cy="3419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1300393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TW" sz="256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560">
                      <a:solidFill>
                        <a:prstClr val="black"/>
                      </a:solidFill>
                      <a:latin typeface="Corbel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9E3B097D-7BEF-4191-BD8B-6E4476F8AE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0801" y="3697130"/>
                    <a:ext cx="399280" cy="34193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65BB134-B4D8-46C7-912C-DC8C71329F88}"/>
                  </a:ext>
                </a:extLst>
              </p:cNvPr>
              <p:cNvSpPr txBox="1"/>
              <p:nvPr/>
            </p:nvSpPr>
            <p:spPr>
              <a:xfrm>
                <a:off x="7084790" y="1339388"/>
                <a:ext cx="637391" cy="31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2276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76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211</a:t>
                </a:r>
                <a:endParaRPr lang="zh-TW" altLang="en-US" sz="2276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5226055-4689-4F05-BA77-AD9C105DBB64}"/>
                  </a:ext>
                </a:extLst>
              </p:cNvPr>
              <p:cNvSpPr txBox="1"/>
              <p:nvPr/>
            </p:nvSpPr>
            <p:spPr>
              <a:xfrm>
                <a:off x="7597370" y="4242688"/>
                <a:ext cx="637391" cy="31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2276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76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273</a:t>
                </a:r>
                <a:endParaRPr lang="zh-TW" altLang="en-US" sz="2276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3A11A2E-7D13-433C-AEC0-B68E419A54FA}"/>
                  </a:ext>
                </a:extLst>
              </p:cNvPr>
              <p:cNvSpPr txBox="1"/>
              <p:nvPr/>
            </p:nvSpPr>
            <p:spPr>
              <a:xfrm>
                <a:off x="5718706" y="1257151"/>
                <a:ext cx="766916" cy="31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2276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76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111</a:t>
                </a:r>
                <a:endParaRPr lang="zh-TW" altLang="en-US" sz="2276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948372C-B72C-4491-92A3-4CF5074803AA}"/>
                  </a:ext>
                </a:extLst>
              </p:cNvPr>
              <p:cNvSpPr txBox="1"/>
              <p:nvPr/>
            </p:nvSpPr>
            <p:spPr>
              <a:xfrm>
                <a:off x="5477515" y="4745966"/>
                <a:ext cx="766916" cy="31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00393">
                  <a:defRPr/>
                </a:pPr>
                <a:r>
                  <a:rPr lang="en-US" altLang="zh-TW" sz="2276" b="1" i="1">
                    <a:solidFill>
                      <a:srgbClr val="FF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276" b="1" baseline="-25000">
                    <a:solidFill>
                      <a:srgbClr val="FF0000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rPr>
                  <a:t>157</a:t>
                </a:r>
                <a:endParaRPr lang="zh-TW" altLang="en-US" sz="2276" b="1" baseline="-2500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7F252F93-82B5-4492-8705-9397E15651FF}"/>
                    </a:ext>
                  </a:extLst>
                </p:cNvPr>
                <p:cNvSpPr txBox="1"/>
                <p:nvPr/>
              </p:nvSpPr>
              <p:spPr>
                <a:xfrm>
                  <a:off x="5000908" y="8214206"/>
                  <a:ext cx="3763663" cy="125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300393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44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844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44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844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=</m:t>
                        </m:r>
                        <m:r>
                          <a:rPr lang="en-US" altLang="zh-TW" sz="2844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844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TW" sz="2844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TW" sz="2844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TW" sz="2844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44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844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sSub>
                              <m:sSubPr>
                                <m:ctrlPr>
                                  <a:rPr lang="en-US" altLang="zh-TW" sz="2844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44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44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44" dirty="0">
                    <a:solidFill>
                      <a:prstClr val="black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7F252F93-82B5-4492-8705-9397E1565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908" y="8214206"/>
                  <a:ext cx="3763663" cy="125602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1182167-1C9C-4B8A-ADA7-F85431699179}"/>
              </a:ext>
            </a:extLst>
          </p:cNvPr>
          <p:cNvSpPr txBox="1"/>
          <p:nvPr/>
        </p:nvSpPr>
        <p:spPr>
          <a:xfrm>
            <a:off x="8388280" y="8789173"/>
            <a:ext cx="355174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393">
              <a:defRPr/>
            </a:pPr>
            <a:r>
              <a:rPr lang="en-US" altLang="zh-TW" sz="2560" i="1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2560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rPr>
              <a:t>: activation function</a:t>
            </a:r>
            <a:endParaRPr lang="zh-TW" altLang="en-US" sz="2560" dirty="0">
              <a:solidFill>
                <a:prstClr val="black"/>
              </a:solidFill>
              <a:latin typeface="Arial" pitchFamily="34" charset="0"/>
              <a:ea typeface="新細明體" panose="02020500000000000000" pitchFamily="18" charset="-120"/>
              <a:cs typeface="Arial" pitchFamily="34" charset="0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0624D77-2D97-46B8-BE59-A779AD44787D}"/>
              </a:ext>
            </a:extLst>
          </p:cNvPr>
          <p:cNvGrpSpPr/>
          <p:nvPr/>
        </p:nvGrpSpPr>
        <p:grpSpPr>
          <a:xfrm>
            <a:off x="14286472" y="3557603"/>
            <a:ext cx="608286" cy="3147997"/>
            <a:chOff x="191437" y="2429393"/>
            <a:chExt cx="427714" cy="2158680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38A2641-685D-4DD7-8B2F-4B667B47FF27}"/>
                </a:ext>
              </a:extLst>
            </p:cNvPr>
            <p:cNvSpPr txBox="1"/>
            <p:nvPr/>
          </p:nvSpPr>
          <p:spPr>
            <a:xfrm>
              <a:off x="231059" y="2429393"/>
              <a:ext cx="388092" cy="68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1</a:t>
              </a:r>
            </a:p>
            <a:p>
              <a:pPr defTabSz="1300393">
                <a:spcBef>
                  <a:spcPts val="853"/>
                </a:spcBef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2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A73CA87-198F-4DB8-B2D3-3BE7982559E6}"/>
                </a:ext>
              </a:extLst>
            </p:cNvPr>
            <p:cNvSpPr txBox="1"/>
            <p:nvPr/>
          </p:nvSpPr>
          <p:spPr>
            <a:xfrm>
              <a:off x="231059" y="3905320"/>
              <a:ext cx="388092" cy="68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endParaRPr lang="en-US" altLang="zh-TW" sz="256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  <a:p>
              <a:pPr defTabSz="1300393">
                <a:spcBef>
                  <a:spcPts val="853"/>
                </a:spcBef>
                <a:defRPr/>
              </a:pPr>
              <a:r>
                <a:rPr lang="en-US" altLang="zh-TW" sz="2560" i="1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N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F6FB006-0515-4C91-ACA4-63B02F88D046}"/>
                </a:ext>
              </a:extLst>
            </p:cNvPr>
            <p:cNvSpPr txBox="1"/>
            <p:nvPr/>
          </p:nvSpPr>
          <p:spPr>
            <a:xfrm>
              <a:off x="191437" y="3156979"/>
              <a:ext cx="388092" cy="603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r>
                <a:rPr lang="en-US" altLang="zh-TW" sz="256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  <a:endParaRPr lang="en-US" altLang="zh-TW" sz="2560" i="1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  <a:p>
              <a:pPr defTabSz="1300393">
                <a:defRPr/>
              </a:pPr>
              <a:r>
                <a:rPr lang="en-US" altLang="zh-TW" sz="2560" i="1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…</a:t>
              </a: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3FB5A4A5-EF51-4252-B1D9-895B5EC3DA67}"/>
              </a:ext>
            </a:extLst>
          </p:cNvPr>
          <p:cNvGrpSpPr/>
          <p:nvPr/>
        </p:nvGrpSpPr>
        <p:grpSpPr>
          <a:xfrm>
            <a:off x="12547004" y="3407076"/>
            <a:ext cx="1066768" cy="2410857"/>
            <a:chOff x="12907342" y="3407029"/>
            <a:chExt cx="1066800" cy="2410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43E7A87-8845-46C7-A61D-A290923843EB}"/>
                    </a:ext>
                  </a:extLst>
                </p:cNvPr>
                <p:cNvSpPr txBox="1"/>
                <p:nvPr/>
              </p:nvSpPr>
              <p:spPr>
                <a:xfrm>
                  <a:off x="12907342" y="3407029"/>
                  <a:ext cx="1066800" cy="598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54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>
                    <a:solidFill>
                      <a:prstClr val="black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943E7A87-8845-46C7-A61D-A29092384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7342" y="3407029"/>
                  <a:ext cx="1066800" cy="59819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81EEB0EB-591B-4CBF-B25D-05749E48E5A8}"/>
                    </a:ext>
                  </a:extLst>
                </p:cNvPr>
                <p:cNvSpPr txBox="1"/>
                <p:nvPr/>
              </p:nvSpPr>
              <p:spPr>
                <a:xfrm>
                  <a:off x="12907342" y="4339523"/>
                  <a:ext cx="1066800" cy="598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54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>
                    <a:solidFill>
                      <a:prstClr val="black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81EEB0EB-591B-4CBF-B25D-05749E48E5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7342" y="4339523"/>
                  <a:ext cx="1066800" cy="59819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124DCB2-A693-4064-A6B8-F6BC619EB156}"/>
                    </a:ext>
                  </a:extLst>
                </p:cNvPr>
                <p:cNvSpPr txBox="1"/>
                <p:nvPr/>
              </p:nvSpPr>
              <p:spPr>
                <a:xfrm>
                  <a:off x="12907342" y="5219764"/>
                  <a:ext cx="1066800" cy="598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54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>
                    <a:solidFill>
                      <a:prstClr val="black"/>
                    </a:solidFill>
                    <a:latin typeface="Arial" pitchFamily="34" charset="0"/>
                    <a:ea typeface="新細明體" panose="02020500000000000000" pitchFamily="18" charset="-12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1124DCB2-A693-4064-A6B8-F6BC619EB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07342" y="5219764"/>
                  <a:ext cx="1066800" cy="59819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E58450-4B9B-4252-B49B-0C11EF591065}"/>
              </a:ext>
            </a:extLst>
          </p:cNvPr>
          <p:cNvSpPr txBox="1"/>
          <p:nvPr/>
        </p:nvSpPr>
        <p:spPr>
          <a:xfrm>
            <a:off x="13294961" y="3529008"/>
            <a:ext cx="1066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  <a:cs typeface="Calibri" panose="020F0502020204030204" pitchFamily="34" charset="0"/>
              </a:rPr>
              <a:t>0.1</a:t>
            </a:r>
          </a:p>
          <a:p>
            <a:pPr defTabSz="914354">
              <a:defRPr/>
            </a:pPr>
            <a:endParaRPr lang="en-US" altLang="zh-TW" sz="2800" dirty="0">
              <a:solidFill>
                <a:srgbClr val="FF0000"/>
              </a:solidFill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defTabSz="914354">
              <a:defRPr/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  <a:cs typeface="Calibri" panose="020F0502020204030204" pitchFamily="34" charset="0"/>
              </a:rPr>
              <a:t>0.7</a:t>
            </a:r>
          </a:p>
          <a:p>
            <a:pPr defTabSz="914354">
              <a:defRPr/>
            </a:pPr>
            <a:endParaRPr lang="en-US" altLang="zh-TW" sz="2800" dirty="0">
              <a:solidFill>
                <a:srgbClr val="FF0000"/>
              </a:solidFill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defTabSz="914354">
              <a:defRPr/>
            </a:pPr>
            <a:r>
              <a:rPr lang="en-US" altLang="zh-TW" sz="2800" dirty="0">
                <a:solidFill>
                  <a:srgbClr val="FF0000"/>
                </a:solidFill>
                <a:ea typeface="新細明體" panose="02020500000000000000" pitchFamily="18" charset="-120"/>
                <a:cs typeface="Calibri" panose="020F0502020204030204" pitchFamily="34" charset="0"/>
              </a:rPr>
              <a:t>0.2</a:t>
            </a:r>
            <a:endParaRPr lang="zh-TW" altLang="en-US" sz="2800" dirty="0">
              <a:solidFill>
                <a:srgbClr val="FF0000"/>
              </a:solidFill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8EB6433-22AB-46E7-8A11-F675A33CF292}"/>
              </a:ext>
            </a:extLst>
          </p:cNvPr>
          <p:cNvSpPr txBox="1"/>
          <p:nvPr/>
        </p:nvSpPr>
        <p:spPr>
          <a:xfrm>
            <a:off x="12761090" y="2942713"/>
            <a:ext cx="175572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60" b="1" dirty="0">
                <a:solidFill>
                  <a:srgbClr val="FF0000"/>
                </a:solidFill>
              </a:rPr>
              <a:t>(Loss/Error)</a:t>
            </a:r>
            <a:endParaRPr lang="zh-TW" altLang="en-US" sz="2560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33B210-8D7E-4F5D-820E-0A0DED3EDF2E}"/>
              </a:ext>
            </a:extLst>
          </p:cNvPr>
          <p:cNvSpPr txBox="1"/>
          <p:nvPr/>
        </p:nvSpPr>
        <p:spPr>
          <a:xfrm>
            <a:off x="879797" y="7192318"/>
            <a:ext cx="2688479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56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機器學習要項：</a:t>
            </a:r>
            <a:endParaRPr lang="en-US" altLang="zh-TW" sz="256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9301" indent="-379301">
              <a:buAutoNum type="arabicPeriod"/>
            </a:pPr>
            <a:r>
              <a:rPr lang="zh-TW" altLang="en-US" sz="256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endParaRPr lang="en-US" altLang="zh-TW" sz="256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9301" indent="-379301">
              <a:buAutoNum type="arabicPeriod"/>
            </a:pPr>
            <a:r>
              <a:rPr lang="zh-TW" altLang="en-US" sz="256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en-US" altLang="zh-TW" sz="256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9301" indent="-379301">
              <a:buAutoNum type="arabicPeriod"/>
            </a:pPr>
            <a:r>
              <a:rPr lang="zh-TW" altLang="en-US" sz="256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損失函式</a:t>
            </a:r>
            <a:endParaRPr lang="en-US" altLang="zh-TW" sz="256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79301" indent="-379301">
              <a:buAutoNum type="arabicPeriod"/>
            </a:pPr>
            <a:r>
              <a:rPr lang="zh-TW" altLang="en-US" sz="256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5858293" y="348614"/>
            <a:ext cx="10751452" cy="2359407"/>
            <a:chOff x="5858293" y="348614"/>
            <a:chExt cx="10751452" cy="2359407"/>
          </a:xfrm>
        </p:grpSpPr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A943B0CB-FA4B-486F-89A5-357DD82A4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8470" y="1340813"/>
              <a:ext cx="209810" cy="4491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131A69E1-7BD0-4FF6-9B84-3FB64F862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8293" y="2258886"/>
              <a:ext cx="209810" cy="4491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D0CC70A5-E71A-4558-A1EF-58D14A9E1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0971" y="1423342"/>
              <a:ext cx="474386" cy="6054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A91DC43-C859-4999-B8F8-7AC4D6BC1792}"/>
                </a:ext>
              </a:extLst>
            </p:cNvPr>
            <p:cNvSpPr txBox="1"/>
            <p:nvPr/>
          </p:nvSpPr>
          <p:spPr>
            <a:xfrm>
              <a:off x="11077068" y="348614"/>
              <a:ext cx="5532677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00393">
                <a:defRPr/>
              </a:pPr>
              <a:r>
                <a:rPr lang="en-US" altLang="zh-TW" sz="2560" dirty="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Learning/Training:</a:t>
              </a:r>
            </a:p>
            <a:p>
              <a:pPr defTabSz="1300393">
                <a:defRPr/>
              </a:pPr>
              <a:r>
                <a:rPr lang="en-US" altLang="zh-TW" sz="2560" dirty="0">
                  <a:solidFill>
                    <a:srgbClr val="FF0000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Stochastic Gradient Decent </a:t>
              </a:r>
              <a:r>
                <a:rPr lang="en-US" altLang="zh-TW" sz="2560" dirty="0">
                  <a:solidFill>
                    <a:prstClr val="black"/>
                  </a:solidFill>
                  <a:latin typeface="Arial" pitchFamily="34" charset="0"/>
                  <a:ea typeface="新細明體" panose="02020500000000000000" pitchFamily="18" charset="-120"/>
                  <a:cs typeface="Arial" pitchFamily="34" charset="0"/>
                </a:rPr>
                <a:t>to adjust the weights backwards.</a:t>
              </a:r>
              <a:endParaRPr lang="zh-TW" altLang="en-US" sz="2560" dirty="0">
                <a:solidFill>
                  <a:prstClr val="black"/>
                </a:solidFill>
                <a:latin typeface="Arial" pitchFamily="34" charset="0"/>
                <a:ea typeface="新細明體" panose="02020500000000000000" pitchFamily="18" charset="-12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2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013" y="342556"/>
            <a:ext cx="1560623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algn="ctr">
              <a:spcBef>
                <a:spcPts val="100"/>
              </a:spcBef>
            </a:pPr>
            <a:r>
              <a:rPr sz="6000" b="0" dirty="0">
                <a:ea typeface="Cambria Math" panose="02040503050406030204" pitchFamily="18" charset="0"/>
              </a:rPr>
              <a:t>Roadmap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4AB0DC-8A5B-4129-A6B8-7C48F234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331" y="1524000"/>
            <a:ext cx="14640719" cy="7162800"/>
          </a:xfrm>
        </p:spPr>
        <p:txBody>
          <a:bodyPr/>
          <a:lstStyle/>
          <a:p>
            <a:pPr marL="584200" indent="-571500">
              <a:spcBef>
                <a:spcPts val="100"/>
              </a:spcBef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rgbClr val="FF0000"/>
                </a:solidFill>
              </a:rPr>
              <a:t>Example: Learning XOR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Gradient-Based Learning</a:t>
            </a:r>
            <a:endParaRPr lang="en-US" altLang="zh-TW" sz="4000" i="1" dirty="0">
              <a:solidFill>
                <a:schemeClr val="bg1">
                  <a:lumMod val="75000"/>
                </a:schemeClr>
              </a:solidFill>
            </a:endParaRP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Hidden Units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Architecture Design</a:t>
            </a:r>
          </a:p>
          <a:p>
            <a:pPr marL="584200" indent="-571500">
              <a:buSzPct val="75000"/>
              <a:tabLst>
                <a:tab pos="456565" algn="l"/>
                <a:tab pos="457200" algn="l"/>
              </a:tabLst>
            </a:pPr>
            <a:r>
              <a:rPr lang="en-US" altLang="zh-TW" sz="4000" dirty="0">
                <a:solidFill>
                  <a:schemeClr val="bg1">
                    <a:lumMod val="75000"/>
                  </a:schemeClr>
                </a:solidFill>
              </a:rPr>
              <a:t>Back-Propagation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998246-4FB2-4005-A1A1-AFF5046D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2DE7E-53B6-4CFB-8C6D-116D05998A3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210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8322</TotalTime>
  <Words>3561</Words>
  <Application>Microsoft Office PowerPoint</Application>
  <PresentationFormat>自訂</PresentationFormat>
  <Paragraphs>794</Paragraphs>
  <Slides>40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6" baseType="lpstr">
      <vt:lpstr>Chaparral Pro Light</vt:lpstr>
      <vt:lpstr>DejaVu Sans</vt:lpstr>
      <vt:lpstr>微軟正黑體</vt:lpstr>
      <vt:lpstr>新細明體</vt:lpstr>
      <vt:lpstr>標楷體</vt:lpstr>
      <vt:lpstr>Arial</vt:lpstr>
      <vt:lpstr>Calibri</vt:lpstr>
      <vt:lpstr>Cambria Math</vt:lpstr>
      <vt:lpstr>Corbel</vt:lpstr>
      <vt:lpstr>Symbol</vt:lpstr>
      <vt:lpstr>Times New Roman</vt:lpstr>
      <vt:lpstr>Wingdings</vt:lpstr>
      <vt:lpstr>Wingdings 2</vt:lpstr>
      <vt:lpstr>Module</vt:lpstr>
      <vt:lpstr>Equation</vt:lpstr>
      <vt:lpstr>Visio</vt:lpstr>
      <vt:lpstr>Deep Feedforward  Networks</vt:lpstr>
      <vt:lpstr>Artificial Neural Networks</vt:lpstr>
      <vt:lpstr>Artificial Neural Networks (ANN)</vt:lpstr>
      <vt:lpstr>General Structure of ANN</vt:lpstr>
      <vt:lpstr>Computation of Node’s Output</vt:lpstr>
      <vt:lpstr>Algorithm for Learning ANN</vt:lpstr>
      <vt:lpstr>Minimize Error Function by Gradient-Decent Method</vt:lpstr>
      <vt:lpstr>PowerPoint 簡報</vt:lpstr>
      <vt:lpstr>Roadmap</vt:lpstr>
      <vt:lpstr>XOR is not linearly separable</vt:lpstr>
      <vt:lpstr>Network Diagrams</vt:lpstr>
      <vt:lpstr>Solving XOR</vt:lpstr>
      <vt:lpstr>Roadmap</vt:lpstr>
      <vt:lpstr>Activation Functions</vt:lpstr>
      <vt:lpstr>Activation Functions</vt:lpstr>
      <vt:lpstr>Activation Functions</vt:lpstr>
      <vt:lpstr>Generalizations of rectified linear units</vt:lpstr>
      <vt:lpstr>Activation Function: Mish and Swish</vt:lpstr>
      <vt:lpstr>Avoid using sigmoidal hidden units</vt:lpstr>
      <vt:lpstr>Maxout Units</vt:lpstr>
      <vt:lpstr>Roadmap</vt:lpstr>
      <vt:lpstr>Gradient-Based Learning</vt:lpstr>
      <vt:lpstr>Output Types</vt:lpstr>
      <vt:lpstr>Binary Cross Entropy for Single Class Classification</vt:lpstr>
      <vt:lpstr>Learning with Binary Cross Entropy</vt:lpstr>
      <vt:lpstr>Multi-Class Classification with Softmax Regression</vt:lpstr>
      <vt:lpstr>Loss Function: Mean Squared Error or MSE</vt:lpstr>
      <vt:lpstr>Popular Performance Metrics</vt:lpstr>
      <vt:lpstr>PowerPoint 簡報</vt:lpstr>
      <vt:lpstr>PowerPoint 簡報</vt:lpstr>
      <vt:lpstr>PowerPoint 簡報</vt:lpstr>
      <vt:lpstr>Roadmap</vt:lpstr>
      <vt:lpstr>Architecture Basics</vt:lpstr>
      <vt:lpstr>Universal Approximator Theorem</vt:lpstr>
      <vt:lpstr>Better Generalization with Greater Depth</vt:lpstr>
      <vt:lpstr>Roadmap</vt:lpstr>
      <vt:lpstr>The loss score is used as a feedback signal to adjust the weights</vt:lpstr>
      <vt:lpstr>Simple Back-Propagation Example</vt:lpstr>
      <vt:lpstr>Back-Propagation via Chain Rule</vt:lpstr>
      <vt:lpstr>Back-Propagation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陳杰龍</cp:lastModifiedBy>
  <cp:revision>414</cp:revision>
  <dcterms:created xsi:type="dcterms:W3CDTF">2018-02-19T03:54:06Z</dcterms:created>
  <dcterms:modified xsi:type="dcterms:W3CDTF">2025-03-18T15:26:57Z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2018-02-19T00:00:00Z</vt:filetime>
  </property>
</Properties>
</file>